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47" r:id="rId2"/>
    <p:sldId id="257" r:id="rId3"/>
    <p:sldId id="319" r:id="rId4"/>
    <p:sldId id="320" r:id="rId5"/>
    <p:sldId id="321" r:id="rId6"/>
    <p:sldId id="349" r:id="rId7"/>
    <p:sldId id="348"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3" r:id="rId27"/>
    <p:sldId id="342" r:id="rId28"/>
    <p:sldId id="344" r:id="rId29"/>
    <p:sldId id="346" r:id="rId30"/>
    <p:sldId id="350" r:id="rId31"/>
    <p:sldId id="345" r:id="rId32"/>
    <p:sldId id="351" r:id="rId33"/>
    <p:sldId id="352" r:id="rId34"/>
    <p:sldId id="353" r:id="rId35"/>
    <p:sldId id="354" r:id="rId36"/>
    <p:sldId id="355" r:id="rId37"/>
    <p:sldId id="356" r:id="rId38"/>
    <p:sldId id="357"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380" r:id="rId61"/>
    <p:sldId id="381" r:id="rId62"/>
    <p:sldId id="382" r:id="rId63"/>
    <p:sldId id="383" r:id="rId64"/>
    <p:sldId id="384" r:id="rId65"/>
    <p:sldId id="385" r:id="rId66"/>
    <p:sldId id="386" r:id="rId67"/>
    <p:sldId id="387" r:id="rId68"/>
    <p:sldId id="388" r:id="rId69"/>
    <p:sldId id="389" r:id="rId70"/>
    <p:sldId id="390" r:id="rId71"/>
    <p:sldId id="391" r:id="rId72"/>
    <p:sldId id="392" r:id="rId73"/>
    <p:sldId id="393" r:id="rId74"/>
    <p:sldId id="394" r:id="rId75"/>
    <p:sldId id="395" r:id="rId76"/>
    <p:sldId id="396"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7" d="100"/>
          <a:sy n="67" d="100"/>
        </p:scale>
        <p:origin x="72"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F9A00-D15F-4A5C-990C-D44B224DBC43}"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BA559-6811-4E49-9AD5-56884CA50D69}" type="slidenum">
              <a:rPr lang="en-US" smtClean="0"/>
              <a:t>‹#›</a:t>
            </a:fld>
            <a:endParaRPr lang="en-US"/>
          </a:p>
        </p:txBody>
      </p:sp>
    </p:spTree>
    <p:extLst>
      <p:ext uri="{BB962C8B-B14F-4D97-AF65-F5344CB8AC3E}">
        <p14:creationId xmlns:p14="http://schemas.microsoft.com/office/powerpoint/2010/main" val="1858975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28</a:t>
            </a:fld>
            <a:endParaRPr lang="en-US"/>
          </a:p>
        </p:txBody>
      </p:sp>
    </p:spTree>
    <p:extLst>
      <p:ext uri="{BB962C8B-B14F-4D97-AF65-F5344CB8AC3E}">
        <p14:creationId xmlns:p14="http://schemas.microsoft.com/office/powerpoint/2010/main" val="424967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37</a:t>
            </a:fld>
            <a:endParaRPr lang="en-US"/>
          </a:p>
        </p:txBody>
      </p:sp>
    </p:spTree>
    <p:extLst>
      <p:ext uri="{BB962C8B-B14F-4D97-AF65-F5344CB8AC3E}">
        <p14:creationId xmlns:p14="http://schemas.microsoft.com/office/powerpoint/2010/main" val="167344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38</a:t>
            </a:fld>
            <a:endParaRPr lang="en-US"/>
          </a:p>
        </p:txBody>
      </p:sp>
    </p:spTree>
    <p:extLst>
      <p:ext uri="{BB962C8B-B14F-4D97-AF65-F5344CB8AC3E}">
        <p14:creationId xmlns:p14="http://schemas.microsoft.com/office/powerpoint/2010/main" val="3578946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39</a:t>
            </a:fld>
            <a:endParaRPr lang="en-US"/>
          </a:p>
        </p:txBody>
      </p:sp>
    </p:spTree>
    <p:extLst>
      <p:ext uri="{BB962C8B-B14F-4D97-AF65-F5344CB8AC3E}">
        <p14:creationId xmlns:p14="http://schemas.microsoft.com/office/powerpoint/2010/main" val="384275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40</a:t>
            </a:fld>
            <a:endParaRPr lang="en-US"/>
          </a:p>
        </p:txBody>
      </p:sp>
    </p:spTree>
    <p:extLst>
      <p:ext uri="{BB962C8B-B14F-4D97-AF65-F5344CB8AC3E}">
        <p14:creationId xmlns:p14="http://schemas.microsoft.com/office/powerpoint/2010/main" val="3492940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41</a:t>
            </a:fld>
            <a:endParaRPr lang="en-US"/>
          </a:p>
        </p:txBody>
      </p:sp>
    </p:spTree>
    <p:extLst>
      <p:ext uri="{BB962C8B-B14F-4D97-AF65-F5344CB8AC3E}">
        <p14:creationId xmlns:p14="http://schemas.microsoft.com/office/powerpoint/2010/main" val="3923883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42</a:t>
            </a:fld>
            <a:endParaRPr lang="en-US"/>
          </a:p>
        </p:txBody>
      </p:sp>
    </p:spTree>
    <p:extLst>
      <p:ext uri="{BB962C8B-B14F-4D97-AF65-F5344CB8AC3E}">
        <p14:creationId xmlns:p14="http://schemas.microsoft.com/office/powerpoint/2010/main" val="2606750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43</a:t>
            </a:fld>
            <a:endParaRPr lang="en-US"/>
          </a:p>
        </p:txBody>
      </p:sp>
    </p:spTree>
    <p:extLst>
      <p:ext uri="{BB962C8B-B14F-4D97-AF65-F5344CB8AC3E}">
        <p14:creationId xmlns:p14="http://schemas.microsoft.com/office/powerpoint/2010/main" val="1747997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44</a:t>
            </a:fld>
            <a:endParaRPr lang="en-US"/>
          </a:p>
        </p:txBody>
      </p:sp>
    </p:spTree>
    <p:extLst>
      <p:ext uri="{BB962C8B-B14F-4D97-AF65-F5344CB8AC3E}">
        <p14:creationId xmlns:p14="http://schemas.microsoft.com/office/powerpoint/2010/main" val="792289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45</a:t>
            </a:fld>
            <a:endParaRPr lang="en-US"/>
          </a:p>
        </p:txBody>
      </p:sp>
    </p:spTree>
    <p:extLst>
      <p:ext uri="{BB962C8B-B14F-4D97-AF65-F5344CB8AC3E}">
        <p14:creationId xmlns:p14="http://schemas.microsoft.com/office/powerpoint/2010/main" val="3184701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46</a:t>
            </a:fld>
            <a:endParaRPr lang="en-US"/>
          </a:p>
        </p:txBody>
      </p:sp>
    </p:spTree>
    <p:extLst>
      <p:ext uri="{BB962C8B-B14F-4D97-AF65-F5344CB8AC3E}">
        <p14:creationId xmlns:p14="http://schemas.microsoft.com/office/powerpoint/2010/main" val="325719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29</a:t>
            </a:fld>
            <a:endParaRPr lang="en-US"/>
          </a:p>
        </p:txBody>
      </p:sp>
    </p:spTree>
    <p:extLst>
      <p:ext uri="{BB962C8B-B14F-4D97-AF65-F5344CB8AC3E}">
        <p14:creationId xmlns:p14="http://schemas.microsoft.com/office/powerpoint/2010/main" val="94551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47</a:t>
            </a:fld>
            <a:endParaRPr lang="en-US"/>
          </a:p>
        </p:txBody>
      </p:sp>
    </p:spTree>
    <p:extLst>
      <p:ext uri="{BB962C8B-B14F-4D97-AF65-F5344CB8AC3E}">
        <p14:creationId xmlns:p14="http://schemas.microsoft.com/office/powerpoint/2010/main" val="970266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48</a:t>
            </a:fld>
            <a:endParaRPr lang="en-US"/>
          </a:p>
        </p:txBody>
      </p:sp>
    </p:spTree>
    <p:extLst>
      <p:ext uri="{BB962C8B-B14F-4D97-AF65-F5344CB8AC3E}">
        <p14:creationId xmlns:p14="http://schemas.microsoft.com/office/powerpoint/2010/main" val="2413681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49</a:t>
            </a:fld>
            <a:endParaRPr lang="en-US"/>
          </a:p>
        </p:txBody>
      </p:sp>
    </p:spTree>
    <p:extLst>
      <p:ext uri="{BB962C8B-B14F-4D97-AF65-F5344CB8AC3E}">
        <p14:creationId xmlns:p14="http://schemas.microsoft.com/office/powerpoint/2010/main" val="2676635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50</a:t>
            </a:fld>
            <a:endParaRPr lang="en-US"/>
          </a:p>
        </p:txBody>
      </p:sp>
    </p:spTree>
    <p:extLst>
      <p:ext uri="{BB962C8B-B14F-4D97-AF65-F5344CB8AC3E}">
        <p14:creationId xmlns:p14="http://schemas.microsoft.com/office/powerpoint/2010/main" val="3179215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51</a:t>
            </a:fld>
            <a:endParaRPr lang="en-US"/>
          </a:p>
        </p:txBody>
      </p:sp>
    </p:spTree>
    <p:extLst>
      <p:ext uri="{BB962C8B-B14F-4D97-AF65-F5344CB8AC3E}">
        <p14:creationId xmlns:p14="http://schemas.microsoft.com/office/powerpoint/2010/main" val="2852970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52</a:t>
            </a:fld>
            <a:endParaRPr lang="en-US"/>
          </a:p>
        </p:txBody>
      </p:sp>
    </p:spTree>
    <p:extLst>
      <p:ext uri="{BB962C8B-B14F-4D97-AF65-F5344CB8AC3E}">
        <p14:creationId xmlns:p14="http://schemas.microsoft.com/office/powerpoint/2010/main" val="3767592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53</a:t>
            </a:fld>
            <a:endParaRPr lang="en-US"/>
          </a:p>
        </p:txBody>
      </p:sp>
    </p:spTree>
    <p:extLst>
      <p:ext uri="{BB962C8B-B14F-4D97-AF65-F5344CB8AC3E}">
        <p14:creationId xmlns:p14="http://schemas.microsoft.com/office/powerpoint/2010/main" val="4022263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54</a:t>
            </a:fld>
            <a:endParaRPr lang="en-US"/>
          </a:p>
        </p:txBody>
      </p:sp>
    </p:spTree>
    <p:extLst>
      <p:ext uri="{BB962C8B-B14F-4D97-AF65-F5344CB8AC3E}">
        <p14:creationId xmlns:p14="http://schemas.microsoft.com/office/powerpoint/2010/main" val="4091301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55</a:t>
            </a:fld>
            <a:endParaRPr lang="en-US"/>
          </a:p>
        </p:txBody>
      </p:sp>
    </p:spTree>
    <p:extLst>
      <p:ext uri="{BB962C8B-B14F-4D97-AF65-F5344CB8AC3E}">
        <p14:creationId xmlns:p14="http://schemas.microsoft.com/office/powerpoint/2010/main" val="4255325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56</a:t>
            </a:fld>
            <a:endParaRPr lang="en-US"/>
          </a:p>
        </p:txBody>
      </p:sp>
    </p:spTree>
    <p:extLst>
      <p:ext uri="{BB962C8B-B14F-4D97-AF65-F5344CB8AC3E}">
        <p14:creationId xmlns:p14="http://schemas.microsoft.com/office/powerpoint/2010/main" val="70136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30</a:t>
            </a:fld>
            <a:endParaRPr lang="en-US"/>
          </a:p>
        </p:txBody>
      </p:sp>
    </p:spTree>
    <p:extLst>
      <p:ext uri="{BB962C8B-B14F-4D97-AF65-F5344CB8AC3E}">
        <p14:creationId xmlns:p14="http://schemas.microsoft.com/office/powerpoint/2010/main" val="287848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57</a:t>
            </a:fld>
            <a:endParaRPr lang="en-US"/>
          </a:p>
        </p:txBody>
      </p:sp>
    </p:spTree>
    <p:extLst>
      <p:ext uri="{BB962C8B-B14F-4D97-AF65-F5344CB8AC3E}">
        <p14:creationId xmlns:p14="http://schemas.microsoft.com/office/powerpoint/2010/main" val="88846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58</a:t>
            </a:fld>
            <a:endParaRPr lang="en-US"/>
          </a:p>
        </p:txBody>
      </p:sp>
    </p:spTree>
    <p:extLst>
      <p:ext uri="{BB962C8B-B14F-4D97-AF65-F5344CB8AC3E}">
        <p14:creationId xmlns:p14="http://schemas.microsoft.com/office/powerpoint/2010/main" val="639170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59</a:t>
            </a:fld>
            <a:endParaRPr lang="en-US"/>
          </a:p>
        </p:txBody>
      </p:sp>
    </p:spTree>
    <p:extLst>
      <p:ext uri="{BB962C8B-B14F-4D97-AF65-F5344CB8AC3E}">
        <p14:creationId xmlns:p14="http://schemas.microsoft.com/office/powerpoint/2010/main" val="3563425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60</a:t>
            </a:fld>
            <a:endParaRPr lang="en-US"/>
          </a:p>
        </p:txBody>
      </p:sp>
    </p:spTree>
    <p:extLst>
      <p:ext uri="{BB962C8B-B14F-4D97-AF65-F5344CB8AC3E}">
        <p14:creationId xmlns:p14="http://schemas.microsoft.com/office/powerpoint/2010/main" val="865888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61</a:t>
            </a:fld>
            <a:endParaRPr lang="en-US"/>
          </a:p>
        </p:txBody>
      </p:sp>
    </p:spTree>
    <p:extLst>
      <p:ext uri="{BB962C8B-B14F-4D97-AF65-F5344CB8AC3E}">
        <p14:creationId xmlns:p14="http://schemas.microsoft.com/office/powerpoint/2010/main" val="3991295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62</a:t>
            </a:fld>
            <a:endParaRPr lang="en-US"/>
          </a:p>
        </p:txBody>
      </p:sp>
    </p:spTree>
    <p:extLst>
      <p:ext uri="{BB962C8B-B14F-4D97-AF65-F5344CB8AC3E}">
        <p14:creationId xmlns:p14="http://schemas.microsoft.com/office/powerpoint/2010/main" val="1678089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63</a:t>
            </a:fld>
            <a:endParaRPr lang="en-US"/>
          </a:p>
        </p:txBody>
      </p:sp>
    </p:spTree>
    <p:extLst>
      <p:ext uri="{BB962C8B-B14F-4D97-AF65-F5344CB8AC3E}">
        <p14:creationId xmlns:p14="http://schemas.microsoft.com/office/powerpoint/2010/main" val="2871216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64</a:t>
            </a:fld>
            <a:endParaRPr lang="en-US"/>
          </a:p>
        </p:txBody>
      </p:sp>
    </p:spTree>
    <p:extLst>
      <p:ext uri="{BB962C8B-B14F-4D97-AF65-F5344CB8AC3E}">
        <p14:creationId xmlns:p14="http://schemas.microsoft.com/office/powerpoint/2010/main" val="3737441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65</a:t>
            </a:fld>
            <a:endParaRPr lang="en-US"/>
          </a:p>
        </p:txBody>
      </p:sp>
    </p:spTree>
    <p:extLst>
      <p:ext uri="{BB962C8B-B14F-4D97-AF65-F5344CB8AC3E}">
        <p14:creationId xmlns:p14="http://schemas.microsoft.com/office/powerpoint/2010/main" val="3223157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66</a:t>
            </a:fld>
            <a:endParaRPr lang="en-US"/>
          </a:p>
        </p:txBody>
      </p:sp>
    </p:spTree>
    <p:extLst>
      <p:ext uri="{BB962C8B-B14F-4D97-AF65-F5344CB8AC3E}">
        <p14:creationId xmlns:p14="http://schemas.microsoft.com/office/powerpoint/2010/main" val="3894838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31</a:t>
            </a:fld>
            <a:endParaRPr lang="en-US"/>
          </a:p>
        </p:txBody>
      </p:sp>
    </p:spTree>
    <p:extLst>
      <p:ext uri="{BB962C8B-B14F-4D97-AF65-F5344CB8AC3E}">
        <p14:creationId xmlns:p14="http://schemas.microsoft.com/office/powerpoint/2010/main" val="3406461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67</a:t>
            </a:fld>
            <a:endParaRPr lang="en-US"/>
          </a:p>
        </p:txBody>
      </p:sp>
    </p:spTree>
    <p:extLst>
      <p:ext uri="{BB962C8B-B14F-4D97-AF65-F5344CB8AC3E}">
        <p14:creationId xmlns:p14="http://schemas.microsoft.com/office/powerpoint/2010/main" val="2020356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68</a:t>
            </a:fld>
            <a:endParaRPr lang="en-US"/>
          </a:p>
        </p:txBody>
      </p:sp>
    </p:spTree>
    <p:extLst>
      <p:ext uri="{BB962C8B-B14F-4D97-AF65-F5344CB8AC3E}">
        <p14:creationId xmlns:p14="http://schemas.microsoft.com/office/powerpoint/2010/main" val="37654782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69</a:t>
            </a:fld>
            <a:endParaRPr lang="en-US"/>
          </a:p>
        </p:txBody>
      </p:sp>
    </p:spTree>
    <p:extLst>
      <p:ext uri="{BB962C8B-B14F-4D97-AF65-F5344CB8AC3E}">
        <p14:creationId xmlns:p14="http://schemas.microsoft.com/office/powerpoint/2010/main" val="473635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70</a:t>
            </a:fld>
            <a:endParaRPr lang="en-US"/>
          </a:p>
        </p:txBody>
      </p:sp>
    </p:spTree>
    <p:extLst>
      <p:ext uri="{BB962C8B-B14F-4D97-AF65-F5344CB8AC3E}">
        <p14:creationId xmlns:p14="http://schemas.microsoft.com/office/powerpoint/2010/main" val="3127598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71</a:t>
            </a:fld>
            <a:endParaRPr lang="en-US"/>
          </a:p>
        </p:txBody>
      </p:sp>
    </p:spTree>
    <p:extLst>
      <p:ext uri="{BB962C8B-B14F-4D97-AF65-F5344CB8AC3E}">
        <p14:creationId xmlns:p14="http://schemas.microsoft.com/office/powerpoint/2010/main" val="1784945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72</a:t>
            </a:fld>
            <a:endParaRPr lang="en-US"/>
          </a:p>
        </p:txBody>
      </p:sp>
    </p:spTree>
    <p:extLst>
      <p:ext uri="{BB962C8B-B14F-4D97-AF65-F5344CB8AC3E}">
        <p14:creationId xmlns:p14="http://schemas.microsoft.com/office/powerpoint/2010/main" val="5315936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73</a:t>
            </a:fld>
            <a:endParaRPr lang="en-US"/>
          </a:p>
        </p:txBody>
      </p:sp>
    </p:spTree>
    <p:extLst>
      <p:ext uri="{BB962C8B-B14F-4D97-AF65-F5344CB8AC3E}">
        <p14:creationId xmlns:p14="http://schemas.microsoft.com/office/powerpoint/2010/main" val="9636684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74</a:t>
            </a:fld>
            <a:endParaRPr lang="en-US"/>
          </a:p>
        </p:txBody>
      </p:sp>
    </p:spTree>
    <p:extLst>
      <p:ext uri="{BB962C8B-B14F-4D97-AF65-F5344CB8AC3E}">
        <p14:creationId xmlns:p14="http://schemas.microsoft.com/office/powerpoint/2010/main" val="35584918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75</a:t>
            </a:fld>
            <a:endParaRPr lang="en-US"/>
          </a:p>
        </p:txBody>
      </p:sp>
    </p:spTree>
    <p:extLst>
      <p:ext uri="{BB962C8B-B14F-4D97-AF65-F5344CB8AC3E}">
        <p14:creationId xmlns:p14="http://schemas.microsoft.com/office/powerpoint/2010/main" val="29001655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76</a:t>
            </a:fld>
            <a:endParaRPr lang="en-US"/>
          </a:p>
        </p:txBody>
      </p:sp>
    </p:spTree>
    <p:extLst>
      <p:ext uri="{BB962C8B-B14F-4D97-AF65-F5344CB8AC3E}">
        <p14:creationId xmlns:p14="http://schemas.microsoft.com/office/powerpoint/2010/main" val="8909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32</a:t>
            </a:fld>
            <a:endParaRPr lang="en-US"/>
          </a:p>
        </p:txBody>
      </p:sp>
    </p:spTree>
    <p:extLst>
      <p:ext uri="{BB962C8B-B14F-4D97-AF65-F5344CB8AC3E}">
        <p14:creationId xmlns:p14="http://schemas.microsoft.com/office/powerpoint/2010/main" val="1520069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33</a:t>
            </a:fld>
            <a:endParaRPr lang="en-US"/>
          </a:p>
        </p:txBody>
      </p:sp>
    </p:spTree>
    <p:extLst>
      <p:ext uri="{BB962C8B-B14F-4D97-AF65-F5344CB8AC3E}">
        <p14:creationId xmlns:p14="http://schemas.microsoft.com/office/powerpoint/2010/main" val="3079783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34</a:t>
            </a:fld>
            <a:endParaRPr lang="en-US"/>
          </a:p>
        </p:txBody>
      </p:sp>
    </p:spTree>
    <p:extLst>
      <p:ext uri="{BB962C8B-B14F-4D97-AF65-F5344CB8AC3E}">
        <p14:creationId xmlns:p14="http://schemas.microsoft.com/office/powerpoint/2010/main" val="30855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35</a:t>
            </a:fld>
            <a:endParaRPr lang="en-US"/>
          </a:p>
        </p:txBody>
      </p:sp>
    </p:spTree>
    <p:extLst>
      <p:ext uri="{BB962C8B-B14F-4D97-AF65-F5344CB8AC3E}">
        <p14:creationId xmlns:p14="http://schemas.microsoft.com/office/powerpoint/2010/main" val="3328370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819E60-FC41-4028-AC57-44F96EFF007B}" type="slidenum">
              <a:rPr lang="en-US" smtClean="0"/>
              <a:t>36</a:t>
            </a:fld>
            <a:endParaRPr lang="en-US"/>
          </a:p>
        </p:txBody>
      </p:sp>
    </p:spTree>
    <p:extLst>
      <p:ext uri="{BB962C8B-B14F-4D97-AF65-F5344CB8AC3E}">
        <p14:creationId xmlns:p14="http://schemas.microsoft.com/office/powerpoint/2010/main" val="136628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4777-495F-4BF8-7E68-A4426B2BCC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102420-9451-C385-F9FE-9093E0B08E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A2C6E1-9297-5454-2ECE-47E31F32B839}"/>
              </a:ext>
            </a:extLst>
          </p:cNvPr>
          <p:cNvSpPr>
            <a:spLocks noGrp="1"/>
          </p:cNvSpPr>
          <p:nvPr>
            <p:ph type="dt" sz="half" idx="10"/>
          </p:nvPr>
        </p:nvSpPr>
        <p:spPr/>
        <p:txBody>
          <a:bodyPr/>
          <a:lstStyle/>
          <a:p>
            <a:fld id="{22822FEC-3AA6-4BF3-814E-CE8CC7AA3C2F}" type="datetimeFigureOut">
              <a:rPr lang="en-US" smtClean="0"/>
              <a:t>3/20/2023</a:t>
            </a:fld>
            <a:endParaRPr lang="en-US"/>
          </a:p>
        </p:txBody>
      </p:sp>
      <p:sp>
        <p:nvSpPr>
          <p:cNvPr id="5" name="Footer Placeholder 4">
            <a:extLst>
              <a:ext uri="{FF2B5EF4-FFF2-40B4-BE49-F238E27FC236}">
                <a16:creationId xmlns:a16="http://schemas.microsoft.com/office/drawing/2014/main" id="{E6704471-9AF5-B5FE-077D-3E62132AB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9EED6-1127-1B38-9CC2-AF5A4B4E7B6B}"/>
              </a:ext>
            </a:extLst>
          </p:cNvPr>
          <p:cNvSpPr>
            <a:spLocks noGrp="1"/>
          </p:cNvSpPr>
          <p:nvPr>
            <p:ph type="sldNum" sz="quarter" idx="12"/>
          </p:nvPr>
        </p:nvSpPr>
        <p:spPr/>
        <p:txBody>
          <a:bodyPr/>
          <a:lstStyle/>
          <a:p>
            <a:fld id="{5F2F9B2E-58D7-4CA2-831F-EB67AEBA0F3D}" type="slidenum">
              <a:rPr lang="en-US" smtClean="0"/>
              <a:t>‹#›</a:t>
            </a:fld>
            <a:endParaRPr lang="en-US"/>
          </a:p>
        </p:txBody>
      </p:sp>
    </p:spTree>
    <p:extLst>
      <p:ext uri="{BB962C8B-B14F-4D97-AF65-F5344CB8AC3E}">
        <p14:creationId xmlns:p14="http://schemas.microsoft.com/office/powerpoint/2010/main" val="1244690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4C84-BA47-5301-2BED-E2C0AE7F66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53459F-7ADD-FF2F-BE6B-645A7D217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A3541-8569-53F3-895D-497292065B73}"/>
              </a:ext>
            </a:extLst>
          </p:cNvPr>
          <p:cNvSpPr>
            <a:spLocks noGrp="1"/>
          </p:cNvSpPr>
          <p:nvPr>
            <p:ph type="dt" sz="half" idx="10"/>
          </p:nvPr>
        </p:nvSpPr>
        <p:spPr/>
        <p:txBody>
          <a:bodyPr/>
          <a:lstStyle/>
          <a:p>
            <a:fld id="{22822FEC-3AA6-4BF3-814E-CE8CC7AA3C2F}" type="datetimeFigureOut">
              <a:rPr lang="en-US" smtClean="0"/>
              <a:t>3/20/2023</a:t>
            </a:fld>
            <a:endParaRPr lang="en-US"/>
          </a:p>
        </p:txBody>
      </p:sp>
      <p:sp>
        <p:nvSpPr>
          <p:cNvPr id="5" name="Footer Placeholder 4">
            <a:extLst>
              <a:ext uri="{FF2B5EF4-FFF2-40B4-BE49-F238E27FC236}">
                <a16:creationId xmlns:a16="http://schemas.microsoft.com/office/drawing/2014/main" id="{CD52D1AE-5914-D809-FAAD-9D76841EA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FF28E-1421-22DB-CCC0-408D88AC7AA9}"/>
              </a:ext>
            </a:extLst>
          </p:cNvPr>
          <p:cNvSpPr>
            <a:spLocks noGrp="1"/>
          </p:cNvSpPr>
          <p:nvPr>
            <p:ph type="sldNum" sz="quarter" idx="12"/>
          </p:nvPr>
        </p:nvSpPr>
        <p:spPr/>
        <p:txBody>
          <a:bodyPr/>
          <a:lstStyle/>
          <a:p>
            <a:fld id="{5F2F9B2E-58D7-4CA2-831F-EB67AEBA0F3D}" type="slidenum">
              <a:rPr lang="en-US" smtClean="0"/>
              <a:t>‹#›</a:t>
            </a:fld>
            <a:endParaRPr lang="en-US"/>
          </a:p>
        </p:txBody>
      </p:sp>
    </p:spTree>
    <p:extLst>
      <p:ext uri="{BB962C8B-B14F-4D97-AF65-F5344CB8AC3E}">
        <p14:creationId xmlns:p14="http://schemas.microsoft.com/office/powerpoint/2010/main" val="26122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37851-9D14-8878-2BDB-51CF8E1C91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29BB48-96F9-D8BF-DD8D-F7DF326751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1A47A-9BA6-243B-8728-3E656576B6FB}"/>
              </a:ext>
            </a:extLst>
          </p:cNvPr>
          <p:cNvSpPr>
            <a:spLocks noGrp="1"/>
          </p:cNvSpPr>
          <p:nvPr>
            <p:ph type="dt" sz="half" idx="10"/>
          </p:nvPr>
        </p:nvSpPr>
        <p:spPr/>
        <p:txBody>
          <a:bodyPr/>
          <a:lstStyle/>
          <a:p>
            <a:fld id="{22822FEC-3AA6-4BF3-814E-CE8CC7AA3C2F}" type="datetimeFigureOut">
              <a:rPr lang="en-US" smtClean="0"/>
              <a:t>3/20/2023</a:t>
            </a:fld>
            <a:endParaRPr lang="en-US"/>
          </a:p>
        </p:txBody>
      </p:sp>
      <p:sp>
        <p:nvSpPr>
          <p:cNvPr id="5" name="Footer Placeholder 4">
            <a:extLst>
              <a:ext uri="{FF2B5EF4-FFF2-40B4-BE49-F238E27FC236}">
                <a16:creationId xmlns:a16="http://schemas.microsoft.com/office/drawing/2014/main" id="{832D1C63-1D0B-59D4-7F41-493C378BB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52211-01C9-CEF0-CE98-0FD256553ECF}"/>
              </a:ext>
            </a:extLst>
          </p:cNvPr>
          <p:cNvSpPr>
            <a:spLocks noGrp="1"/>
          </p:cNvSpPr>
          <p:nvPr>
            <p:ph type="sldNum" sz="quarter" idx="12"/>
          </p:nvPr>
        </p:nvSpPr>
        <p:spPr/>
        <p:txBody>
          <a:bodyPr/>
          <a:lstStyle/>
          <a:p>
            <a:fld id="{5F2F9B2E-58D7-4CA2-831F-EB67AEBA0F3D}" type="slidenum">
              <a:rPr lang="en-US" smtClean="0"/>
              <a:t>‹#›</a:t>
            </a:fld>
            <a:endParaRPr lang="en-US"/>
          </a:p>
        </p:txBody>
      </p:sp>
    </p:spTree>
    <p:extLst>
      <p:ext uri="{BB962C8B-B14F-4D97-AF65-F5344CB8AC3E}">
        <p14:creationId xmlns:p14="http://schemas.microsoft.com/office/powerpoint/2010/main" val="282504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4603-4430-A95E-65A9-38400D76E3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00B3D-FF55-99A1-E109-D166B1F354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BCC9D-CB06-5CBF-D4DC-2FC35AC4EBA1}"/>
              </a:ext>
            </a:extLst>
          </p:cNvPr>
          <p:cNvSpPr>
            <a:spLocks noGrp="1"/>
          </p:cNvSpPr>
          <p:nvPr>
            <p:ph type="dt" sz="half" idx="10"/>
          </p:nvPr>
        </p:nvSpPr>
        <p:spPr/>
        <p:txBody>
          <a:bodyPr/>
          <a:lstStyle/>
          <a:p>
            <a:fld id="{22822FEC-3AA6-4BF3-814E-CE8CC7AA3C2F}" type="datetimeFigureOut">
              <a:rPr lang="en-US" smtClean="0"/>
              <a:t>3/20/2023</a:t>
            </a:fld>
            <a:endParaRPr lang="en-US"/>
          </a:p>
        </p:txBody>
      </p:sp>
      <p:sp>
        <p:nvSpPr>
          <p:cNvPr id="5" name="Footer Placeholder 4">
            <a:extLst>
              <a:ext uri="{FF2B5EF4-FFF2-40B4-BE49-F238E27FC236}">
                <a16:creationId xmlns:a16="http://schemas.microsoft.com/office/drawing/2014/main" id="{A3ABAF46-A2F8-9BB2-5865-57C2C0230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7BEDB-8D62-ACED-1DDF-B611165EB812}"/>
              </a:ext>
            </a:extLst>
          </p:cNvPr>
          <p:cNvSpPr>
            <a:spLocks noGrp="1"/>
          </p:cNvSpPr>
          <p:nvPr>
            <p:ph type="sldNum" sz="quarter" idx="12"/>
          </p:nvPr>
        </p:nvSpPr>
        <p:spPr/>
        <p:txBody>
          <a:bodyPr/>
          <a:lstStyle/>
          <a:p>
            <a:fld id="{5F2F9B2E-58D7-4CA2-831F-EB67AEBA0F3D}" type="slidenum">
              <a:rPr lang="en-US" smtClean="0"/>
              <a:t>‹#›</a:t>
            </a:fld>
            <a:endParaRPr lang="en-US"/>
          </a:p>
        </p:txBody>
      </p:sp>
    </p:spTree>
    <p:extLst>
      <p:ext uri="{BB962C8B-B14F-4D97-AF65-F5344CB8AC3E}">
        <p14:creationId xmlns:p14="http://schemas.microsoft.com/office/powerpoint/2010/main" val="32266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0478-D349-98DE-D996-B119718F63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FEC739-5D20-6FED-6C09-3BE98101A2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43C825-5A60-91EB-50AC-199E63AD0C7C}"/>
              </a:ext>
            </a:extLst>
          </p:cNvPr>
          <p:cNvSpPr>
            <a:spLocks noGrp="1"/>
          </p:cNvSpPr>
          <p:nvPr>
            <p:ph type="dt" sz="half" idx="10"/>
          </p:nvPr>
        </p:nvSpPr>
        <p:spPr/>
        <p:txBody>
          <a:bodyPr/>
          <a:lstStyle/>
          <a:p>
            <a:fld id="{22822FEC-3AA6-4BF3-814E-CE8CC7AA3C2F}" type="datetimeFigureOut">
              <a:rPr lang="en-US" smtClean="0"/>
              <a:t>3/20/2023</a:t>
            </a:fld>
            <a:endParaRPr lang="en-US"/>
          </a:p>
        </p:txBody>
      </p:sp>
      <p:sp>
        <p:nvSpPr>
          <p:cNvPr id="5" name="Footer Placeholder 4">
            <a:extLst>
              <a:ext uri="{FF2B5EF4-FFF2-40B4-BE49-F238E27FC236}">
                <a16:creationId xmlns:a16="http://schemas.microsoft.com/office/drawing/2014/main" id="{FC15BF48-32A7-D4DF-0BE5-58D23AB76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D551D-47A7-5EDD-1EF5-556A24F0D1A4}"/>
              </a:ext>
            </a:extLst>
          </p:cNvPr>
          <p:cNvSpPr>
            <a:spLocks noGrp="1"/>
          </p:cNvSpPr>
          <p:nvPr>
            <p:ph type="sldNum" sz="quarter" idx="12"/>
          </p:nvPr>
        </p:nvSpPr>
        <p:spPr/>
        <p:txBody>
          <a:bodyPr/>
          <a:lstStyle/>
          <a:p>
            <a:fld id="{5F2F9B2E-58D7-4CA2-831F-EB67AEBA0F3D}" type="slidenum">
              <a:rPr lang="en-US" smtClean="0"/>
              <a:t>‹#›</a:t>
            </a:fld>
            <a:endParaRPr lang="en-US"/>
          </a:p>
        </p:txBody>
      </p:sp>
    </p:spTree>
    <p:extLst>
      <p:ext uri="{BB962C8B-B14F-4D97-AF65-F5344CB8AC3E}">
        <p14:creationId xmlns:p14="http://schemas.microsoft.com/office/powerpoint/2010/main" val="417174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3848E-37B8-8F05-582E-BB6FB6E01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55E83C-5807-EA6A-568B-7F2A8BEE00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46BD9F-00B9-64CB-CC1C-62670EB6C2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45EC2A-F167-8ACA-D19D-1654C4844EC9}"/>
              </a:ext>
            </a:extLst>
          </p:cNvPr>
          <p:cNvSpPr>
            <a:spLocks noGrp="1"/>
          </p:cNvSpPr>
          <p:nvPr>
            <p:ph type="dt" sz="half" idx="10"/>
          </p:nvPr>
        </p:nvSpPr>
        <p:spPr/>
        <p:txBody>
          <a:bodyPr/>
          <a:lstStyle/>
          <a:p>
            <a:fld id="{22822FEC-3AA6-4BF3-814E-CE8CC7AA3C2F}" type="datetimeFigureOut">
              <a:rPr lang="en-US" smtClean="0"/>
              <a:t>3/20/2023</a:t>
            </a:fld>
            <a:endParaRPr lang="en-US"/>
          </a:p>
        </p:txBody>
      </p:sp>
      <p:sp>
        <p:nvSpPr>
          <p:cNvPr id="6" name="Footer Placeholder 5">
            <a:extLst>
              <a:ext uri="{FF2B5EF4-FFF2-40B4-BE49-F238E27FC236}">
                <a16:creationId xmlns:a16="http://schemas.microsoft.com/office/drawing/2014/main" id="{6ED698DD-FBDC-9F57-ED2F-637C9F1AAC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C94CC6-0D3A-C581-F14E-BB3C9F466E7E}"/>
              </a:ext>
            </a:extLst>
          </p:cNvPr>
          <p:cNvSpPr>
            <a:spLocks noGrp="1"/>
          </p:cNvSpPr>
          <p:nvPr>
            <p:ph type="sldNum" sz="quarter" idx="12"/>
          </p:nvPr>
        </p:nvSpPr>
        <p:spPr/>
        <p:txBody>
          <a:bodyPr/>
          <a:lstStyle/>
          <a:p>
            <a:fld id="{5F2F9B2E-58D7-4CA2-831F-EB67AEBA0F3D}" type="slidenum">
              <a:rPr lang="en-US" smtClean="0"/>
              <a:t>‹#›</a:t>
            </a:fld>
            <a:endParaRPr lang="en-US"/>
          </a:p>
        </p:txBody>
      </p:sp>
    </p:spTree>
    <p:extLst>
      <p:ext uri="{BB962C8B-B14F-4D97-AF65-F5344CB8AC3E}">
        <p14:creationId xmlns:p14="http://schemas.microsoft.com/office/powerpoint/2010/main" val="43631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3BA8-65B6-6DA8-1930-16486A13A1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4CB41E-6D20-6346-F4B3-1FDA462B76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695C75-9CD4-0ABC-AD25-50F4FD08E2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B97EC4-EDAC-9859-4407-222E811F98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50524E-2C89-8D4F-DC83-4B6B838BD8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C41AE1-BB83-41E1-B618-2FD314E95AA1}"/>
              </a:ext>
            </a:extLst>
          </p:cNvPr>
          <p:cNvSpPr>
            <a:spLocks noGrp="1"/>
          </p:cNvSpPr>
          <p:nvPr>
            <p:ph type="dt" sz="half" idx="10"/>
          </p:nvPr>
        </p:nvSpPr>
        <p:spPr/>
        <p:txBody>
          <a:bodyPr/>
          <a:lstStyle/>
          <a:p>
            <a:fld id="{22822FEC-3AA6-4BF3-814E-CE8CC7AA3C2F}" type="datetimeFigureOut">
              <a:rPr lang="en-US" smtClean="0"/>
              <a:t>3/20/2023</a:t>
            </a:fld>
            <a:endParaRPr lang="en-US"/>
          </a:p>
        </p:txBody>
      </p:sp>
      <p:sp>
        <p:nvSpPr>
          <p:cNvPr id="8" name="Footer Placeholder 7">
            <a:extLst>
              <a:ext uri="{FF2B5EF4-FFF2-40B4-BE49-F238E27FC236}">
                <a16:creationId xmlns:a16="http://schemas.microsoft.com/office/drawing/2014/main" id="{40A2394A-3AB1-F282-A9E7-2881A27165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C082C5-7BA2-8C95-661B-108A2E462866}"/>
              </a:ext>
            </a:extLst>
          </p:cNvPr>
          <p:cNvSpPr>
            <a:spLocks noGrp="1"/>
          </p:cNvSpPr>
          <p:nvPr>
            <p:ph type="sldNum" sz="quarter" idx="12"/>
          </p:nvPr>
        </p:nvSpPr>
        <p:spPr/>
        <p:txBody>
          <a:bodyPr/>
          <a:lstStyle/>
          <a:p>
            <a:fld id="{5F2F9B2E-58D7-4CA2-831F-EB67AEBA0F3D}" type="slidenum">
              <a:rPr lang="en-US" smtClean="0"/>
              <a:t>‹#›</a:t>
            </a:fld>
            <a:endParaRPr lang="en-US"/>
          </a:p>
        </p:txBody>
      </p:sp>
    </p:spTree>
    <p:extLst>
      <p:ext uri="{BB962C8B-B14F-4D97-AF65-F5344CB8AC3E}">
        <p14:creationId xmlns:p14="http://schemas.microsoft.com/office/powerpoint/2010/main" val="211205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62E3-51C8-C91C-69C4-DBFD392FE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05FBCF-5FC2-EE9D-2892-5925C10CD4FE}"/>
              </a:ext>
            </a:extLst>
          </p:cNvPr>
          <p:cNvSpPr>
            <a:spLocks noGrp="1"/>
          </p:cNvSpPr>
          <p:nvPr>
            <p:ph type="dt" sz="half" idx="10"/>
          </p:nvPr>
        </p:nvSpPr>
        <p:spPr/>
        <p:txBody>
          <a:bodyPr/>
          <a:lstStyle/>
          <a:p>
            <a:fld id="{22822FEC-3AA6-4BF3-814E-CE8CC7AA3C2F}" type="datetimeFigureOut">
              <a:rPr lang="en-US" smtClean="0"/>
              <a:t>3/20/2023</a:t>
            </a:fld>
            <a:endParaRPr lang="en-US"/>
          </a:p>
        </p:txBody>
      </p:sp>
      <p:sp>
        <p:nvSpPr>
          <p:cNvPr id="4" name="Footer Placeholder 3">
            <a:extLst>
              <a:ext uri="{FF2B5EF4-FFF2-40B4-BE49-F238E27FC236}">
                <a16:creationId xmlns:a16="http://schemas.microsoft.com/office/drawing/2014/main" id="{3E816FC9-7412-010E-4DC0-4869B16DBF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F2F83E-6218-A415-1EBB-6BB5FCC7325B}"/>
              </a:ext>
            </a:extLst>
          </p:cNvPr>
          <p:cNvSpPr>
            <a:spLocks noGrp="1"/>
          </p:cNvSpPr>
          <p:nvPr>
            <p:ph type="sldNum" sz="quarter" idx="12"/>
          </p:nvPr>
        </p:nvSpPr>
        <p:spPr/>
        <p:txBody>
          <a:bodyPr/>
          <a:lstStyle/>
          <a:p>
            <a:fld id="{5F2F9B2E-58D7-4CA2-831F-EB67AEBA0F3D}" type="slidenum">
              <a:rPr lang="en-US" smtClean="0"/>
              <a:t>‹#›</a:t>
            </a:fld>
            <a:endParaRPr lang="en-US"/>
          </a:p>
        </p:txBody>
      </p:sp>
    </p:spTree>
    <p:extLst>
      <p:ext uri="{BB962C8B-B14F-4D97-AF65-F5344CB8AC3E}">
        <p14:creationId xmlns:p14="http://schemas.microsoft.com/office/powerpoint/2010/main" val="106581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12173E-A8B5-D495-ABC1-C9F3907A151A}"/>
              </a:ext>
            </a:extLst>
          </p:cNvPr>
          <p:cNvSpPr>
            <a:spLocks noGrp="1"/>
          </p:cNvSpPr>
          <p:nvPr>
            <p:ph type="dt" sz="half" idx="10"/>
          </p:nvPr>
        </p:nvSpPr>
        <p:spPr/>
        <p:txBody>
          <a:bodyPr/>
          <a:lstStyle/>
          <a:p>
            <a:fld id="{22822FEC-3AA6-4BF3-814E-CE8CC7AA3C2F}" type="datetimeFigureOut">
              <a:rPr lang="en-US" smtClean="0"/>
              <a:t>3/20/2023</a:t>
            </a:fld>
            <a:endParaRPr lang="en-US"/>
          </a:p>
        </p:txBody>
      </p:sp>
      <p:sp>
        <p:nvSpPr>
          <p:cNvPr id="3" name="Footer Placeholder 2">
            <a:extLst>
              <a:ext uri="{FF2B5EF4-FFF2-40B4-BE49-F238E27FC236}">
                <a16:creationId xmlns:a16="http://schemas.microsoft.com/office/drawing/2014/main" id="{1A64B2E2-407E-F642-1071-0547773206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6FE125-D23F-309B-22AE-E2D918E833A7}"/>
              </a:ext>
            </a:extLst>
          </p:cNvPr>
          <p:cNvSpPr>
            <a:spLocks noGrp="1"/>
          </p:cNvSpPr>
          <p:nvPr>
            <p:ph type="sldNum" sz="quarter" idx="12"/>
          </p:nvPr>
        </p:nvSpPr>
        <p:spPr/>
        <p:txBody>
          <a:bodyPr/>
          <a:lstStyle/>
          <a:p>
            <a:fld id="{5F2F9B2E-58D7-4CA2-831F-EB67AEBA0F3D}" type="slidenum">
              <a:rPr lang="en-US" smtClean="0"/>
              <a:t>‹#›</a:t>
            </a:fld>
            <a:endParaRPr lang="en-US"/>
          </a:p>
        </p:txBody>
      </p:sp>
    </p:spTree>
    <p:extLst>
      <p:ext uri="{BB962C8B-B14F-4D97-AF65-F5344CB8AC3E}">
        <p14:creationId xmlns:p14="http://schemas.microsoft.com/office/powerpoint/2010/main" val="413420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C4DB-C575-756C-7869-3D1C988ED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F80E4A-651D-0051-7FCF-D291E1A3CB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D014FC-5B2D-A5F3-79E8-E9B2A6BD6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F30A1A-0757-E38F-EFEC-CC99B51B8D25}"/>
              </a:ext>
            </a:extLst>
          </p:cNvPr>
          <p:cNvSpPr>
            <a:spLocks noGrp="1"/>
          </p:cNvSpPr>
          <p:nvPr>
            <p:ph type="dt" sz="half" idx="10"/>
          </p:nvPr>
        </p:nvSpPr>
        <p:spPr/>
        <p:txBody>
          <a:bodyPr/>
          <a:lstStyle/>
          <a:p>
            <a:fld id="{22822FEC-3AA6-4BF3-814E-CE8CC7AA3C2F}" type="datetimeFigureOut">
              <a:rPr lang="en-US" smtClean="0"/>
              <a:t>3/20/2023</a:t>
            </a:fld>
            <a:endParaRPr lang="en-US"/>
          </a:p>
        </p:txBody>
      </p:sp>
      <p:sp>
        <p:nvSpPr>
          <p:cNvPr id="6" name="Footer Placeholder 5">
            <a:extLst>
              <a:ext uri="{FF2B5EF4-FFF2-40B4-BE49-F238E27FC236}">
                <a16:creationId xmlns:a16="http://schemas.microsoft.com/office/drawing/2014/main" id="{549A3D4B-45F0-449B-F3A2-41139D388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F21BF4-B0B8-7B77-2133-76EE609CC628}"/>
              </a:ext>
            </a:extLst>
          </p:cNvPr>
          <p:cNvSpPr>
            <a:spLocks noGrp="1"/>
          </p:cNvSpPr>
          <p:nvPr>
            <p:ph type="sldNum" sz="quarter" idx="12"/>
          </p:nvPr>
        </p:nvSpPr>
        <p:spPr/>
        <p:txBody>
          <a:bodyPr/>
          <a:lstStyle/>
          <a:p>
            <a:fld id="{5F2F9B2E-58D7-4CA2-831F-EB67AEBA0F3D}" type="slidenum">
              <a:rPr lang="en-US" smtClean="0"/>
              <a:t>‹#›</a:t>
            </a:fld>
            <a:endParaRPr lang="en-US"/>
          </a:p>
        </p:txBody>
      </p:sp>
    </p:spTree>
    <p:extLst>
      <p:ext uri="{BB962C8B-B14F-4D97-AF65-F5344CB8AC3E}">
        <p14:creationId xmlns:p14="http://schemas.microsoft.com/office/powerpoint/2010/main" val="145420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E8E19-8B97-7B9E-1FD7-5DBE2B173F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37A6D1-100F-6400-3FC3-7C10BE59FB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D077C9-5684-A4A4-0DBD-F6158334F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2E8C0C-32B8-F0DD-68BF-1572000F52D9}"/>
              </a:ext>
            </a:extLst>
          </p:cNvPr>
          <p:cNvSpPr>
            <a:spLocks noGrp="1"/>
          </p:cNvSpPr>
          <p:nvPr>
            <p:ph type="dt" sz="half" idx="10"/>
          </p:nvPr>
        </p:nvSpPr>
        <p:spPr/>
        <p:txBody>
          <a:bodyPr/>
          <a:lstStyle/>
          <a:p>
            <a:fld id="{22822FEC-3AA6-4BF3-814E-CE8CC7AA3C2F}" type="datetimeFigureOut">
              <a:rPr lang="en-US" smtClean="0"/>
              <a:t>3/20/2023</a:t>
            </a:fld>
            <a:endParaRPr lang="en-US"/>
          </a:p>
        </p:txBody>
      </p:sp>
      <p:sp>
        <p:nvSpPr>
          <p:cNvPr id="6" name="Footer Placeholder 5">
            <a:extLst>
              <a:ext uri="{FF2B5EF4-FFF2-40B4-BE49-F238E27FC236}">
                <a16:creationId xmlns:a16="http://schemas.microsoft.com/office/drawing/2014/main" id="{60CD5C4F-6418-352C-6EF1-652530B7DC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DCC9E-3E90-022D-7020-02A4E62E6C6E}"/>
              </a:ext>
            </a:extLst>
          </p:cNvPr>
          <p:cNvSpPr>
            <a:spLocks noGrp="1"/>
          </p:cNvSpPr>
          <p:nvPr>
            <p:ph type="sldNum" sz="quarter" idx="12"/>
          </p:nvPr>
        </p:nvSpPr>
        <p:spPr/>
        <p:txBody>
          <a:bodyPr/>
          <a:lstStyle/>
          <a:p>
            <a:fld id="{5F2F9B2E-58D7-4CA2-831F-EB67AEBA0F3D}" type="slidenum">
              <a:rPr lang="en-US" smtClean="0"/>
              <a:t>‹#›</a:t>
            </a:fld>
            <a:endParaRPr lang="en-US"/>
          </a:p>
        </p:txBody>
      </p:sp>
    </p:spTree>
    <p:extLst>
      <p:ext uri="{BB962C8B-B14F-4D97-AF65-F5344CB8AC3E}">
        <p14:creationId xmlns:p14="http://schemas.microsoft.com/office/powerpoint/2010/main" val="24913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EEFADA-CAE1-4023-1E0C-76D6FFF363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780445-5DD2-F4E7-566C-063905546C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4A9B5-037F-92BC-8318-D711746E0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22FEC-3AA6-4BF3-814E-CE8CC7AA3C2F}" type="datetimeFigureOut">
              <a:rPr lang="en-US" smtClean="0"/>
              <a:t>3/20/2023</a:t>
            </a:fld>
            <a:endParaRPr lang="en-US"/>
          </a:p>
        </p:txBody>
      </p:sp>
      <p:sp>
        <p:nvSpPr>
          <p:cNvPr id="5" name="Footer Placeholder 4">
            <a:extLst>
              <a:ext uri="{FF2B5EF4-FFF2-40B4-BE49-F238E27FC236}">
                <a16:creationId xmlns:a16="http://schemas.microsoft.com/office/drawing/2014/main" id="{A8FFCA24-908E-3CA5-36A4-CE9320B6D3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284AA3-977B-CDF8-C557-D1E3CE2BF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F9B2E-58D7-4CA2-831F-EB67AEBA0F3D}" type="slidenum">
              <a:rPr lang="en-US" smtClean="0"/>
              <a:t>‹#›</a:t>
            </a:fld>
            <a:endParaRPr lang="en-US"/>
          </a:p>
        </p:txBody>
      </p:sp>
    </p:spTree>
    <p:extLst>
      <p:ext uri="{BB962C8B-B14F-4D97-AF65-F5344CB8AC3E}">
        <p14:creationId xmlns:p14="http://schemas.microsoft.com/office/powerpoint/2010/main" val="16103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8915514" cy="5202238"/>
          </a:xfrm>
          <a:prstGeom prst="rect">
            <a:avLst/>
          </a:prstGeom>
        </p:spPr>
      </p:pic>
      <p:sp>
        <p:nvSpPr>
          <p:cNvPr id="2" name="Title 1">
            <a:extLst>
              <a:ext uri="{FF2B5EF4-FFF2-40B4-BE49-F238E27FC236}">
                <a16:creationId xmlns:a16="http://schemas.microsoft.com/office/drawing/2014/main" id="{3F621B28-1EED-81D4-B73F-F13B39A99A4C}"/>
              </a:ext>
            </a:extLst>
          </p:cNvPr>
          <p:cNvSpPr>
            <a:spLocks noGrp="1"/>
          </p:cNvSpPr>
          <p:nvPr>
            <p:ph type="ctrTitle"/>
          </p:nvPr>
        </p:nvSpPr>
        <p:spPr>
          <a:xfrm>
            <a:off x="5468257" y="2452348"/>
            <a:ext cx="6604000" cy="2387600"/>
          </a:xfrm>
        </p:spPr>
        <p:txBody>
          <a:bodyPr/>
          <a:lstStyle/>
          <a:p>
            <a:r>
              <a:rPr lang="en-US" dirty="0">
                <a:solidFill>
                  <a:schemeClr val="bg1"/>
                </a:solidFill>
              </a:rPr>
              <a:t>God Is Government</a:t>
            </a:r>
            <a:br>
              <a:rPr lang="en-US" dirty="0">
                <a:solidFill>
                  <a:schemeClr val="bg1"/>
                </a:solidFill>
              </a:rPr>
            </a:br>
            <a:r>
              <a:rPr lang="en-US" dirty="0">
                <a:solidFill>
                  <a:schemeClr val="bg1"/>
                </a:solidFill>
              </a:rPr>
              <a:t>Isaiah 33:22</a:t>
            </a:r>
          </a:p>
        </p:txBody>
      </p:sp>
      <p:sp>
        <p:nvSpPr>
          <p:cNvPr id="3" name="Subtitle 2">
            <a:extLst>
              <a:ext uri="{FF2B5EF4-FFF2-40B4-BE49-F238E27FC236}">
                <a16:creationId xmlns:a16="http://schemas.microsoft.com/office/drawing/2014/main" id="{42FDADEC-9BFF-647E-EEC5-124ECE997749}"/>
              </a:ext>
            </a:extLst>
          </p:cNvPr>
          <p:cNvSpPr>
            <a:spLocks noGrp="1"/>
          </p:cNvSpPr>
          <p:nvPr>
            <p:ph type="subTitle" idx="1"/>
          </p:nvPr>
        </p:nvSpPr>
        <p:spPr>
          <a:xfrm>
            <a:off x="5588000" y="5202238"/>
            <a:ext cx="6604000" cy="1655762"/>
          </a:xfrm>
        </p:spPr>
        <p:txBody>
          <a:bodyPr/>
          <a:lstStyle/>
          <a:p>
            <a:r>
              <a:rPr lang="en-US" dirty="0">
                <a:solidFill>
                  <a:schemeClr val="bg1"/>
                </a:solidFill>
              </a:rPr>
              <a:t>“For the LORD is our judge, the LORD is our lawgiver, the LORD is our king; he will save us.”</a:t>
            </a:r>
          </a:p>
        </p:txBody>
      </p:sp>
    </p:spTree>
    <p:extLst>
      <p:ext uri="{BB962C8B-B14F-4D97-AF65-F5344CB8AC3E}">
        <p14:creationId xmlns:p14="http://schemas.microsoft.com/office/powerpoint/2010/main" val="257432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3" name="Table 2">
            <a:extLst>
              <a:ext uri="{FF2B5EF4-FFF2-40B4-BE49-F238E27FC236}">
                <a16:creationId xmlns:a16="http://schemas.microsoft.com/office/drawing/2014/main" id="{F86BFA7F-CD2C-F929-30C9-7F69FD7580CC}"/>
              </a:ext>
            </a:extLst>
          </p:cNvPr>
          <p:cNvGraphicFramePr>
            <a:graphicFrameLocks noGrp="1"/>
          </p:cNvGraphicFramePr>
          <p:nvPr>
            <p:extLst>
              <p:ext uri="{D42A27DB-BD31-4B8C-83A1-F6EECF244321}">
                <p14:modId xmlns:p14="http://schemas.microsoft.com/office/powerpoint/2010/main" val="1090243786"/>
              </p:ext>
            </p:extLst>
          </p:nvPr>
        </p:nvGraphicFramePr>
        <p:xfrm>
          <a:off x="152400" y="1705260"/>
          <a:ext cx="11887200" cy="4699000"/>
        </p:xfrm>
        <a:graphic>
          <a:graphicData uri="http://schemas.openxmlformats.org/drawingml/2006/table">
            <a:tbl>
              <a:tblPr firstRow="1" bandRow="1">
                <a:tableStyleId>{5C22544A-7EE6-4342-B048-85BDC9FD1C3A}</a:tableStyleId>
              </a:tblPr>
              <a:tblGrid>
                <a:gridCol w="11887200">
                  <a:extLst>
                    <a:ext uri="{9D8B030D-6E8A-4147-A177-3AD203B41FA5}">
                      <a16:colId xmlns:a16="http://schemas.microsoft.com/office/drawing/2014/main" val="20000"/>
                    </a:ext>
                  </a:extLst>
                </a:gridCol>
              </a:tblGrid>
              <a:tr h="370840">
                <a:tc>
                  <a:txBody>
                    <a:bodyPr/>
                    <a:lstStyle/>
                    <a:p>
                      <a:pPr algn="ctr"/>
                      <a:r>
                        <a:rPr lang="en-US" sz="1600" dirty="0">
                          <a:solidFill>
                            <a:schemeClr val="bg1"/>
                          </a:solidFill>
                        </a:rPr>
                        <a:t>BANKING BEFORE CENTRAL BANKING SYSTEM</a:t>
                      </a:r>
                    </a:p>
                  </a:txBody>
                  <a:tcPr>
                    <a:solidFill>
                      <a:schemeClr val="tx1"/>
                    </a:solidFill>
                  </a:tcPr>
                </a:tc>
                <a:extLst>
                  <a:ext uri="{0D108BD9-81ED-4DB2-BD59-A6C34878D82A}">
                    <a16:rowId xmlns:a16="http://schemas.microsoft.com/office/drawing/2014/main" val="10000"/>
                  </a:ext>
                </a:extLst>
              </a:tr>
              <a:tr h="370840">
                <a:tc>
                  <a:txBody>
                    <a:bodyPr/>
                    <a:lstStyle/>
                    <a:p>
                      <a:pPr marL="285750" indent="-285750">
                        <a:buFont typeface="Wingdings" pitchFamily="2" charset="2"/>
                        <a:buChar char="Ø"/>
                      </a:pPr>
                      <a:r>
                        <a:rPr lang="en-US" sz="1600" b="1" dirty="0">
                          <a:solidFill>
                            <a:schemeClr val="bg1"/>
                          </a:solidFill>
                        </a:rPr>
                        <a:t>12</a:t>
                      </a:r>
                      <a:r>
                        <a:rPr lang="en-US" sz="1600" b="1" baseline="30000" dirty="0">
                          <a:solidFill>
                            <a:schemeClr val="bg1"/>
                          </a:solidFill>
                        </a:rPr>
                        <a:t>th</a:t>
                      </a:r>
                      <a:r>
                        <a:rPr lang="en-US" sz="1600" b="1" dirty="0">
                          <a:solidFill>
                            <a:schemeClr val="bg1"/>
                          </a:solidFill>
                        </a:rPr>
                        <a:t> and 13</a:t>
                      </a:r>
                      <a:r>
                        <a:rPr lang="en-US" sz="1600" b="1" baseline="30000" dirty="0">
                          <a:solidFill>
                            <a:schemeClr val="bg1"/>
                          </a:solidFill>
                        </a:rPr>
                        <a:t>th</a:t>
                      </a:r>
                      <a:r>
                        <a:rPr lang="en-US" sz="1600" b="1" dirty="0">
                          <a:solidFill>
                            <a:schemeClr val="bg1"/>
                          </a:solidFill>
                        </a:rPr>
                        <a:t> Century Religion and Banking </a:t>
                      </a:r>
                    </a:p>
                    <a:p>
                      <a:pPr marL="742950" lvl="1" indent="-285750">
                        <a:buFont typeface="Wingdings" pitchFamily="2" charset="2"/>
                        <a:buChar char="Ø"/>
                      </a:pPr>
                      <a:r>
                        <a:rPr lang="en-US" sz="1600" b="1" dirty="0">
                          <a:solidFill>
                            <a:schemeClr val="bg1"/>
                          </a:solidFill>
                        </a:rPr>
                        <a:t>The Christian prohibition on usury eventually provides an opportunity for bankers of another religion. European prosperity needs finance. The Jews, barred from most other forms of employment, supply this need. But their success, and their extreme visibility as a religious sect, brings dangers. JEWS ARE NOT THE HEBREWS THEY ARE THE KAZARIANS. </a:t>
                      </a:r>
                    </a:p>
                    <a:p>
                      <a:pPr marL="742950" lvl="1" indent="-285750">
                        <a:buFont typeface="Wingdings" pitchFamily="2" charset="2"/>
                        <a:buChar char="Ø"/>
                      </a:pPr>
                      <a:r>
                        <a:rPr lang="en-US" sz="1600" b="1" dirty="0">
                          <a:solidFill>
                            <a:schemeClr val="bg1"/>
                          </a:solidFill>
                        </a:rPr>
                        <a:t>The same is true of another group, the Knights Templar (Karzarian controlled ROTHSCHILDS), who for a few years become bankers to the mighty. They too, an exclusive sect with private rituals, easily fall prey to </a:t>
                      </a:r>
                      <a:r>
                        <a:rPr lang="en-US" sz="1600" b="1" dirty="0" err="1">
                          <a:solidFill>
                            <a:schemeClr val="bg1"/>
                          </a:solidFill>
                        </a:rPr>
                        <a:t>rumour</a:t>
                      </a:r>
                      <a:r>
                        <a:rPr lang="en-US" sz="1600" b="1" dirty="0">
                          <a:solidFill>
                            <a:schemeClr val="bg1"/>
                          </a:solidFill>
                        </a:rPr>
                        <a:t>, suspicion and persecution (see Templars in Europe). The profitable business of banking transfers into the hands of more ordinary Christian folk - first among them the </a:t>
                      </a:r>
                      <a:r>
                        <a:rPr lang="en-US" sz="1600" b="1" dirty="0" err="1">
                          <a:solidFill>
                            <a:schemeClr val="bg1"/>
                          </a:solidFill>
                        </a:rPr>
                        <a:t>Lombards</a:t>
                      </a:r>
                      <a:r>
                        <a:rPr lang="en-US" sz="1600" b="1" dirty="0">
                          <a:solidFill>
                            <a:schemeClr val="bg1"/>
                          </a:solidFill>
                        </a:rPr>
                        <a:t>.</a:t>
                      </a:r>
                    </a:p>
                  </a:txBody>
                  <a:tcPr>
                    <a:solidFill>
                      <a:schemeClr val="tx1"/>
                    </a:solidFill>
                  </a:tcPr>
                </a:tc>
                <a:extLst>
                  <a:ext uri="{0D108BD9-81ED-4DB2-BD59-A6C34878D82A}">
                    <a16:rowId xmlns:a16="http://schemas.microsoft.com/office/drawing/2014/main" val="10001"/>
                  </a:ext>
                </a:extLst>
              </a:tr>
              <a:tr h="691049">
                <a:tc>
                  <a:txBody>
                    <a:bodyPr/>
                    <a:lstStyle/>
                    <a:p>
                      <a:pPr marL="285750" indent="-285750">
                        <a:buFont typeface="Wingdings" pitchFamily="2" charset="2"/>
                        <a:buChar char="Ø"/>
                      </a:pPr>
                      <a:r>
                        <a:rPr lang="en-US" sz="1600" b="1" dirty="0">
                          <a:solidFill>
                            <a:schemeClr val="bg1"/>
                          </a:solidFill>
                        </a:rPr>
                        <a:t>13</a:t>
                      </a:r>
                      <a:r>
                        <a:rPr lang="en-US" sz="1600" b="1" baseline="30000" dirty="0">
                          <a:solidFill>
                            <a:schemeClr val="bg1"/>
                          </a:solidFill>
                        </a:rPr>
                        <a:t>th</a:t>
                      </a:r>
                      <a:r>
                        <a:rPr lang="en-US" sz="1600" b="1" dirty="0">
                          <a:solidFill>
                            <a:schemeClr val="bg1"/>
                          </a:solidFill>
                        </a:rPr>
                        <a:t> to 14</a:t>
                      </a:r>
                      <a:r>
                        <a:rPr lang="en-US" sz="1600" b="1" baseline="30000" dirty="0">
                          <a:solidFill>
                            <a:schemeClr val="bg1"/>
                          </a:solidFill>
                        </a:rPr>
                        <a:t>th</a:t>
                      </a:r>
                      <a:r>
                        <a:rPr lang="en-US" sz="1600" b="1" dirty="0">
                          <a:solidFill>
                            <a:schemeClr val="bg1"/>
                          </a:solidFill>
                        </a:rPr>
                        <a:t> Centuries</a:t>
                      </a:r>
                      <a:r>
                        <a:rPr lang="en-US" sz="1600" b="1" baseline="0" dirty="0">
                          <a:solidFill>
                            <a:schemeClr val="bg1"/>
                          </a:solidFill>
                        </a:rPr>
                        <a:t> Bankers Focus on European Kings</a:t>
                      </a:r>
                      <a:endParaRPr lang="en-US" sz="1600" b="1" dirty="0">
                        <a:solidFill>
                          <a:schemeClr val="bg1"/>
                        </a:solidFill>
                      </a:endParaRPr>
                    </a:p>
                    <a:p>
                      <a:pPr marL="742950" lvl="1" indent="-285750">
                        <a:buFont typeface="Wingdings" pitchFamily="2" charset="2"/>
                        <a:buChar char="Ø"/>
                      </a:pPr>
                      <a:r>
                        <a:rPr lang="en-US" sz="1600" b="1" dirty="0">
                          <a:solidFill>
                            <a:schemeClr val="bg1"/>
                          </a:solidFill>
                        </a:rPr>
                        <a:t>During the 13th century bankers from north Italy, collectively known as </a:t>
                      </a:r>
                      <a:r>
                        <a:rPr lang="en-US" sz="1600" b="1" dirty="0" err="1">
                          <a:solidFill>
                            <a:schemeClr val="bg1"/>
                          </a:solidFill>
                        </a:rPr>
                        <a:t>Lombards</a:t>
                      </a:r>
                      <a:r>
                        <a:rPr lang="en-US" sz="1600" b="1" dirty="0">
                          <a:solidFill>
                            <a:schemeClr val="bg1"/>
                          </a:solidFill>
                        </a:rPr>
                        <a:t>, gradually replace the Jews in their traditional role as money-lenders to the rich and powerful. The business skills of the Italians are enhanced by their invention of double-entry book-keeping. Creative accountancy enables them to avoid the Christian sin of usury; interest on a loan is presented in the accounts either as a voluntary gift from the borrower or as a reward for the risk taken.</a:t>
                      </a:r>
                    </a:p>
                    <a:p>
                      <a:pPr marL="742950" lvl="1" indent="-285750">
                        <a:buFont typeface="Wingdings" pitchFamily="2" charset="2"/>
                        <a:buChar char="Ø"/>
                      </a:pPr>
                      <a:r>
                        <a:rPr lang="en-US" sz="1600" b="1" dirty="0">
                          <a:solidFill>
                            <a:schemeClr val="bg1"/>
                          </a:solidFill>
                        </a:rPr>
                        <a:t>By the early 14th century two families in the city, the </a:t>
                      </a:r>
                      <a:r>
                        <a:rPr lang="en-US" sz="1600" b="1" dirty="0" err="1">
                          <a:solidFill>
                            <a:schemeClr val="bg1"/>
                          </a:solidFill>
                        </a:rPr>
                        <a:t>Bardi</a:t>
                      </a:r>
                      <a:r>
                        <a:rPr lang="en-US" sz="1600" b="1" dirty="0">
                          <a:solidFill>
                            <a:schemeClr val="bg1"/>
                          </a:solidFill>
                        </a:rPr>
                        <a:t> and the Peruzzi, have grown immensely wealthy by offering financial services. They arrange for the collection and transfer of money due to great feudal powers, in particular the papacy. They facilitate trade by providing merchants with bills of exchange, by means of which money paid in by a debtor in one town can be paid out to a creditor presenting the bill somewhere else (a principle familiar now in the form of a </a:t>
                      </a:r>
                      <a:r>
                        <a:rPr lang="en-US" sz="1600" b="1" dirty="0" err="1">
                          <a:solidFill>
                            <a:schemeClr val="bg1"/>
                          </a:solidFill>
                        </a:rPr>
                        <a:t>cheque</a:t>
                      </a:r>
                      <a:r>
                        <a:rPr lang="en-US" sz="1600" b="1" dirty="0">
                          <a:solidFill>
                            <a:schemeClr val="bg1"/>
                          </a:solidFill>
                        </a:rPr>
                        <a:t>).</a:t>
                      </a:r>
                    </a:p>
                  </a:txBody>
                  <a:tcPr>
                    <a:solidFill>
                      <a:schemeClr val="tx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4924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7" name="Table 6">
            <a:extLst>
              <a:ext uri="{FF2B5EF4-FFF2-40B4-BE49-F238E27FC236}">
                <a16:creationId xmlns:a16="http://schemas.microsoft.com/office/drawing/2014/main" id="{BC8C6786-46C3-1DED-BC0E-16602CF98A6D}"/>
              </a:ext>
            </a:extLst>
          </p:cNvPr>
          <p:cNvGraphicFramePr>
            <a:graphicFrameLocks noGrp="1"/>
          </p:cNvGraphicFramePr>
          <p:nvPr/>
        </p:nvGraphicFramePr>
        <p:xfrm>
          <a:off x="130628" y="1550432"/>
          <a:ext cx="11887200" cy="3810000"/>
        </p:xfrm>
        <a:graphic>
          <a:graphicData uri="http://schemas.openxmlformats.org/drawingml/2006/table">
            <a:tbl>
              <a:tblPr firstRow="1" bandRow="1">
                <a:tableStyleId>{5C22544A-7EE6-4342-B048-85BDC9FD1C3A}</a:tableStyleId>
              </a:tblPr>
              <a:tblGrid>
                <a:gridCol w="11887200">
                  <a:extLst>
                    <a:ext uri="{9D8B030D-6E8A-4147-A177-3AD203B41FA5}">
                      <a16:colId xmlns:a16="http://schemas.microsoft.com/office/drawing/2014/main" val="20000"/>
                    </a:ext>
                  </a:extLst>
                </a:gridCol>
              </a:tblGrid>
              <a:tr h="333341">
                <a:tc>
                  <a:txBody>
                    <a:bodyPr/>
                    <a:lstStyle/>
                    <a:p>
                      <a:pPr algn="ctr"/>
                      <a:r>
                        <a:rPr lang="en-US" sz="1600" dirty="0">
                          <a:solidFill>
                            <a:schemeClr val="bg1"/>
                          </a:solidFill>
                        </a:rPr>
                        <a:t>BANKING BEFORE CENTRAL BANKING SYSTEM</a:t>
                      </a:r>
                    </a:p>
                  </a:txBody>
                  <a:tcPr>
                    <a:solidFill>
                      <a:schemeClr val="tx1"/>
                    </a:solidFill>
                  </a:tcPr>
                </a:tc>
                <a:extLst>
                  <a:ext uri="{0D108BD9-81ED-4DB2-BD59-A6C34878D82A}">
                    <a16:rowId xmlns:a16="http://schemas.microsoft.com/office/drawing/2014/main" val="10000"/>
                  </a:ext>
                </a:extLst>
              </a:tr>
              <a:tr h="849335">
                <a:tc>
                  <a:txBody>
                    <a:bodyPr/>
                    <a:lstStyle/>
                    <a:p>
                      <a:pPr marL="285750" indent="-285750">
                        <a:buFont typeface="Wingdings" pitchFamily="2" charset="2"/>
                        <a:buChar char="Ø"/>
                      </a:pPr>
                      <a:r>
                        <a:rPr lang="en-US" sz="1800" b="1" dirty="0">
                          <a:solidFill>
                            <a:schemeClr val="bg1"/>
                          </a:solidFill>
                        </a:rPr>
                        <a:t>In the 1340s Edward III of England is engaged in the expensive business of war with France, at the start of the Hundred Years' War. He is heavily in debt to Florence, having borrowed 600,000 gold florins from the Peruzzi and another 900,000 from the </a:t>
                      </a:r>
                      <a:r>
                        <a:rPr lang="en-US" sz="1800" b="1" dirty="0" err="1">
                          <a:solidFill>
                            <a:schemeClr val="bg1"/>
                          </a:solidFill>
                        </a:rPr>
                        <a:t>Bardi</a:t>
                      </a:r>
                      <a:r>
                        <a:rPr lang="en-US" sz="1800" b="1" dirty="0">
                          <a:solidFill>
                            <a:schemeClr val="bg1"/>
                          </a:solidFill>
                        </a:rPr>
                        <a:t>. In 1345 he defaults on his payments, reducing both Florentine houses to bankruptcy. Florence as a great banking </a:t>
                      </a:r>
                      <a:r>
                        <a:rPr lang="en-US" sz="1800" b="1" dirty="0" err="1">
                          <a:solidFill>
                            <a:schemeClr val="bg1"/>
                          </a:solidFill>
                        </a:rPr>
                        <a:t>centre</a:t>
                      </a:r>
                      <a:r>
                        <a:rPr lang="en-US" sz="1800" b="1" dirty="0">
                          <a:solidFill>
                            <a:schemeClr val="bg1"/>
                          </a:solidFill>
                        </a:rPr>
                        <a:t> survives even this disaster. Half a century later great fortunes are again being made by the financiers of the city. Prominent among them in the 15th century are two families, the </a:t>
                      </a:r>
                      <a:r>
                        <a:rPr lang="en-US" sz="1800" b="1" dirty="0" err="1">
                          <a:solidFill>
                            <a:schemeClr val="bg1"/>
                          </a:solidFill>
                        </a:rPr>
                        <a:t>Pazzi</a:t>
                      </a:r>
                      <a:r>
                        <a:rPr lang="en-US" sz="1800" b="1" dirty="0">
                          <a:solidFill>
                            <a:schemeClr val="bg1"/>
                          </a:solidFill>
                        </a:rPr>
                        <a:t> and the Medici.</a:t>
                      </a:r>
                    </a:p>
                  </a:txBody>
                  <a:tcPr>
                    <a:solidFill>
                      <a:schemeClr val="tx1"/>
                    </a:solidFill>
                  </a:tcPr>
                </a:tc>
                <a:extLst>
                  <a:ext uri="{0D108BD9-81ED-4DB2-BD59-A6C34878D82A}">
                    <a16:rowId xmlns:a16="http://schemas.microsoft.com/office/drawing/2014/main" val="10002"/>
                  </a:ext>
                </a:extLst>
              </a:tr>
              <a:tr h="1041121">
                <a:tc>
                  <a:txBody>
                    <a:bodyPr/>
                    <a:lstStyle/>
                    <a:p>
                      <a:pPr marL="285750" indent="-285750">
                        <a:buFont typeface="Wingdings" pitchFamily="2" charset="2"/>
                        <a:buChar char="Ø"/>
                      </a:pPr>
                      <a:r>
                        <a:rPr lang="en-US" sz="1800" b="1" dirty="0">
                          <a:solidFill>
                            <a:schemeClr val="bg1"/>
                          </a:solidFill>
                        </a:rPr>
                        <a:t>!5</a:t>
                      </a:r>
                      <a:r>
                        <a:rPr lang="en-US" sz="1800" b="1" baseline="30000" dirty="0">
                          <a:solidFill>
                            <a:schemeClr val="bg1"/>
                          </a:solidFill>
                        </a:rPr>
                        <a:t>th</a:t>
                      </a:r>
                      <a:r>
                        <a:rPr lang="en-US" sz="1800" b="1" dirty="0">
                          <a:solidFill>
                            <a:schemeClr val="bg1"/>
                          </a:solidFill>
                        </a:rPr>
                        <a:t> to 16</a:t>
                      </a:r>
                      <a:r>
                        <a:rPr lang="en-US" sz="1800" b="1" baseline="30000" dirty="0">
                          <a:solidFill>
                            <a:schemeClr val="bg1"/>
                          </a:solidFill>
                        </a:rPr>
                        <a:t>th</a:t>
                      </a:r>
                      <a:r>
                        <a:rPr lang="en-US" sz="1800" b="1" dirty="0">
                          <a:solidFill>
                            <a:schemeClr val="bg1"/>
                          </a:solidFill>
                        </a:rPr>
                        <a:t> Century </a:t>
                      </a:r>
                    </a:p>
                    <a:p>
                      <a:pPr marL="742950" lvl="1" indent="-285750">
                        <a:buFont typeface="Wingdings" pitchFamily="2" charset="2"/>
                        <a:buChar char="Ø"/>
                      </a:pPr>
                      <a:r>
                        <a:rPr lang="en-US" sz="1800" b="1" dirty="0">
                          <a:solidFill>
                            <a:schemeClr val="bg1"/>
                          </a:solidFill>
                        </a:rPr>
                        <a:t>At the start of the 15th century the Medici are Europe's greatest banking dynasty, but their political power later distracts them from the highly focused business of making money. After the reign of Lorenzo the Magnificent the bank's finances are in a perilous state.</a:t>
                      </a:r>
                    </a:p>
                    <a:p>
                      <a:pPr marL="742950" lvl="1" indent="-285750">
                        <a:buFont typeface="Wingdings" pitchFamily="2" charset="2"/>
                        <a:buChar char="Ø"/>
                      </a:pPr>
                      <a:r>
                        <a:rPr lang="en-US" sz="1800" b="1" dirty="0">
                          <a:solidFill>
                            <a:schemeClr val="bg1"/>
                          </a:solidFill>
                        </a:rPr>
                        <a:t>The Medici later triumph as dukes of Florence. But their role as leading bankers is usurped by a German dynasty, that of the </a:t>
                      </a:r>
                      <a:r>
                        <a:rPr lang="en-US" sz="1800" b="1" dirty="0" err="1">
                          <a:solidFill>
                            <a:schemeClr val="bg1"/>
                          </a:solidFill>
                        </a:rPr>
                        <a:t>Fuggers</a:t>
                      </a:r>
                      <a:r>
                        <a:rPr lang="en-US" sz="1800" b="1" dirty="0">
                          <a:solidFill>
                            <a:schemeClr val="bg1"/>
                          </a:solidFill>
                        </a:rPr>
                        <a:t>. Like the Medici, the </a:t>
                      </a:r>
                      <a:r>
                        <a:rPr lang="en-US" sz="1800" b="1" dirty="0" err="1">
                          <a:solidFill>
                            <a:schemeClr val="bg1"/>
                          </a:solidFill>
                        </a:rPr>
                        <a:t>Fuggers</a:t>
                      </a:r>
                      <a:r>
                        <a:rPr lang="en-US" sz="1800" b="1" dirty="0">
                          <a:solidFill>
                            <a:schemeClr val="bg1"/>
                          </a:solidFill>
                        </a:rPr>
                        <a:t> amass vast wealth by massaging the finances of the papacy and of great princes.</a:t>
                      </a:r>
                    </a:p>
                  </a:txBody>
                  <a:tcPr>
                    <a:solidFill>
                      <a:schemeClr val="tx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0245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3" name="Table 2">
            <a:extLst>
              <a:ext uri="{FF2B5EF4-FFF2-40B4-BE49-F238E27FC236}">
                <a16:creationId xmlns:a16="http://schemas.microsoft.com/office/drawing/2014/main" id="{89C9EDFC-E353-F073-01F0-8F26A02FDE83}"/>
              </a:ext>
            </a:extLst>
          </p:cNvPr>
          <p:cNvGraphicFramePr>
            <a:graphicFrameLocks noGrp="1"/>
          </p:cNvGraphicFramePr>
          <p:nvPr>
            <p:extLst>
              <p:ext uri="{D42A27DB-BD31-4B8C-83A1-F6EECF244321}">
                <p14:modId xmlns:p14="http://schemas.microsoft.com/office/powerpoint/2010/main" val="2124110121"/>
              </p:ext>
            </p:extLst>
          </p:nvPr>
        </p:nvGraphicFramePr>
        <p:xfrm>
          <a:off x="90392" y="1295211"/>
          <a:ext cx="11582400" cy="5425440"/>
        </p:xfrm>
        <a:graphic>
          <a:graphicData uri="http://schemas.openxmlformats.org/drawingml/2006/table">
            <a:tbl>
              <a:tblPr firstRow="1" bandRow="1">
                <a:tableStyleId>{5C22544A-7EE6-4342-B048-85BDC9FD1C3A}</a:tableStyleId>
              </a:tblPr>
              <a:tblGrid>
                <a:gridCol w="11582400">
                  <a:extLst>
                    <a:ext uri="{9D8B030D-6E8A-4147-A177-3AD203B41FA5}">
                      <a16:colId xmlns:a16="http://schemas.microsoft.com/office/drawing/2014/main" val="20000"/>
                    </a:ext>
                  </a:extLst>
                </a:gridCol>
              </a:tblGrid>
              <a:tr h="185420">
                <a:tc>
                  <a:txBody>
                    <a:bodyPr/>
                    <a:lstStyle/>
                    <a:p>
                      <a:pPr algn="ctr"/>
                      <a:r>
                        <a:rPr lang="en-US" sz="1600" dirty="0">
                          <a:solidFill>
                            <a:schemeClr val="bg1"/>
                          </a:solidFill>
                        </a:rPr>
                        <a:t>THE</a:t>
                      </a:r>
                      <a:r>
                        <a:rPr lang="en-US" sz="1600" baseline="0" dirty="0">
                          <a:solidFill>
                            <a:schemeClr val="bg1"/>
                          </a:solidFill>
                        </a:rPr>
                        <a:t> START OF THE CENTRAL BANKING SYSTEM</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185420">
                <a:tc>
                  <a:txBody>
                    <a:bodyPr/>
                    <a:lstStyle/>
                    <a:p>
                      <a:pPr marL="285750" indent="-285750" algn="l">
                        <a:buFont typeface="Wingdings" panose="05000000000000000000" pitchFamily="2" charset="2"/>
                        <a:buChar char="Ø"/>
                      </a:pPr>
                      <a:r>
                        <a:rPr lang="en-US" sz="1600" b="1" dirty="0">
                          <a:solidFill>
                            <a:schemeClr val="bg1"/>
                          </a:solidFill>
                        </a:rPr>
                        <a:t>1501 the Bacharach family changed their name to the Bauer family. </a:t>
                      </a:r>
                    </a:p>
                  </a:txBody>
                  <a:tcPr>
                    <a:solidFill>
                      <a:schemeClr val="tx1"/>
                    </a:solidFill>
                  </a:tcPr>
                </a:tc>
                <a:extLst>
                  <a:ext uri="{0D108BD9-81ED-4DB2-BD59-A6C34878D82A}">
                    <a16:rowId xmlns:a16="http://schemas.microsoft.com/office/drawing/2014/main" val="3321344600"/>
                  </a:ext>
                </a:extLst>
              </a:tr>
              <a:tr h="411480">
                <a:tc>
                  <a:txBody>
                    <a:bodyPr/>
                    <a:lstStyle/>
                    <a:p>
                      <a:pPr marL="285750" indent="-285750">
                        <a:buFont typeface="Wingdings" pitchFamily="2" charset="2"/>
                        <a:buChar char="Ø"/>
                      </a:pPr>
                      <a:r>
                        <a:rPr lang="en-US" sz="1600" b="1" dirty="0">
                          <a:solidFill>
                            <a:schemeClr val="bg1"/>
                          </a:solidFill>
                        </a:rPr>
                        <a:t>1540 AD Ignatius was also commissioned by the Pope to reorganize the "Bank of Rome (ROTHSCHILDS)" in 1540. In its early stages, just after they were reorganizing the Bank of Rome, they began ruthlessly taking over Education. Taking over the schools and the colleges would allow them access to change teachings.</a:t>
                      </a:r>
                    </a:p>
                  </a:txBody>
                  <a:tcPr>
                    <a:solidFill>
                      <a:schemeClr val="tx1"/>
                    </a:solidFill>
                  </a:tcPr>
                </a:tc>
                <a:extLst>
                  <a:ext uri="{0D108BD9-81ED-4DB2-BD59-A6C34878D82A}">
                    <a16:rowId xmlns:a16="http://schemas.microsoft.com/office/drawing/2014/main" val="10001"/>
                  </a:ext>
                </a:extLst>
              </a:tr>
              <a:tr h="411480">
                <a:tc>
                  <a:txBody>
                    <a:bodyPr/>
                    <a:lstStyle/>
                    <a:p>
                      <a:pPr marL="285750" indent="-285750">
                        <a:buFont typeface="Wingdings" pitchFamily="2" charset="2"/>
                        <a:buChar char="Ø"/>
                      </a:pPr>
                      <a:r>
                        <a:rPr lang="en-US" sz="1600" b="1" dirty="0">
                          <a:solidFill>
                            <a:schemeClr val="bg1"/>
                          </a:solidFill>
                        </a:rPr>
                        <a:t>1577 the Bauer family who was Bacharach family that changed their name in 1501 changed their name again to Rothschild family, a Jewish name, in order to move on the Vatican Bank. </a:t>
                      </a:r>
                    </a:p>
                  </a:txBody>
                  <a:tcPr>
                    <a:solidFill>
                      <a:schemeClr val="tx1"/>
                    </a:solidFill>
                  </a:tcPr>
                </a:tc>
                <a:extLst>
                  <a:ext uri="{0D108BD9-81ED-4DB2-BD59-A6C34878D82A}">
                    <a16:rowId xmlns:a16="http://schemas.microsoft.com/office/drawing/2014/main" val="1660053210"/>
                  </a:ext>
                </a:extLst>
              </a:tr>
              <a:tr h="691049">
                <a:tc>
                  <a:txBody>
                    <a:bodyPr/>
                    <a:lstStyle/>
                    <a:p>
                      <a:pPr marL="285750" indent="-285750">
                        <a:buFont typeface="Wingdings" pitchFamily="2" charset="2"/>
                        <a:buChar char="Ø"/>
                      </a:pPr>
                      <a:r>
                        <a:rPr lang="en-US" sz="1600" b="1" dirty="0">
                          <a:solidFill>
                            <a:schemeClr val="bg1"/>
                          </a:solidFill>
                        </a:rPr>
                        <a:t>15th and 16th Century The Church of Rome reorganized Bank, by the Jesuits (ROTHSCHILD), began branching out and opening various offices in Europe. Some of the banks they opened up: Venice (1587) The </a:t>
                      </a:r>
                      <a:r>
                        <a:rPr lang="en-US" sz="1600" b="1" dirty="0" err="1">
                          <a:solidFill>
                            <a:schemeClr val="bg1"/>
                          </a:solidFill>
                        </a:rPr>
                        <a:t>Wisselbank</a:t>
                      </a:r>
                      <a:r>
                        <a:rPr lang="en-US" sz="1600" b="1" dirty="0">
                          <a:solidFill>
                            <a:schemeClr val="bg1"/>
                          </a:solidFill>
                        </a:rPr>
                        <a:t> in Amsterdam (1609) Hamburg (1619) Nuremberg (1621) Rotterdam (1635) Bank of England (1694).</a:t>
                      </a:r>
                    </a:p>
                  </a:txBody>
                  <a:tcPr>
                    <a:solidFill>
                      <a:schemeClr val="tx1"/>
                    </a:solidFill>
                  </a:tcPr>
                </a:tc>
                <a:extLst>
                  <a:ext uri="{0D108BD9-81ED-4DB2-BD59-A6C34878D82A}">
                    <a16:rowId xmlns:a16="http://schemas.microsoft.com/office/drawing/2014/main" val="10002"/>
                  </a:ext>
                </a:extLst>
              </a:tr>
              <a:tr h="691049">
                <a:tc>
                  <a:txBody>
                    <a:bodyPr/>
                    <a:lstStyle/>
                    <a:p>
                      <a:pPr marL="285750" indent="-285750">
                        <a:buFont typeface="Wingdings" pitchFamily="2" charset="2"/>
                        <a:buChar char="Ø"/>
                      </a:pPr>
                      <a:r>
                        <a:rPr lang="en-US" sz="1600" b="1" dirty="0">
                          <a:solidFill>
                            <a:schemeClr val="bg1"/>
                          </a:solidFill>
                        </a:rPr>
                        <a:t>17th century banking begins also to exist in its modern sense - as a commercial service for customers rather than kings – enter the </a:t>
                      </a:r>
                      <a:r>
                        <a:rPr lang="en-US" sz="1600" b="1" dirty="0" err="1">
                          <a:solidFill>
                            <a:schemeClr val="bg1"/>
                          </a:solidFill>
                        </a:rPr>
                        <a:t>Rothschilds</a:t>
                      </a:r>
                      <a:r>
                        <a:rPr lang="en-US" sz="1600" b="1" dirty="0">
                          <a:solidFill>
                            <a:schemeClr val="bg1"/>
                          </a:solidFill>
                        </a:rPr>
                        <a:t>.</a:t>
                      </a:r>
                    </a:p>
                    <a:p>
                      <a:pPr marL="742950" lvl="1" indent="-285750">
                        <a:buFont typeface="Wingdings" pitchFamily="2" charset="2"/>
                        <a:buChar char="Ø"/>
                      </a:pPr>
                      <a:r>
                        <a:rPr lang="en-US" sz="1600" b="1" dirty="0">
                          <a:solidFill>
                            <a:schemeClr val="bg1"/>
                          </a:solidFill>
                        </a:rPr>
                        <a:t>During the 18th century the Bank of England gradually undertakes many of the tasks now associated with a central bank. It organizes the sale of government bonds when funds need to be raised. It acts as a clearing bank for government departments, facilitating and processing their daily transactions.</a:t>
                      </a:r>
                    </a:p>
                    <a:p>
                      <a:pPr marL="742950" lvl="1" indent="-285750">
                        <a:buFont typeface="Wingdings" pitchFamily="2" charset="2"/>
                        <a:buChar char="Ø"/>
                      </a:pPr>
                      <a:r>
                        <a:rPr lang="en-US" sz="1600" b="1" dirty="0">
                          <a:solidFill>
                            <a:schemeClr val="bg1"/>
                          </a:solidFill>
                        </a:rPr>
                        <a:t>The Bank of England also becomes the banker to other London banks, and through them to a much wider banking community. The London banks act as agents in the capital for the many small private banks which open around the country in the second half of the 18th century.</a:t>
                      </a:r>
                    </a:p>
                    <a:p>
                      <a:pPr marL="742950" lvl="1" indent="-285750">
                        <a:buFont typeface="Wingdings" pitchFamily="2" charset="2"/>
                        <a:buChar char="Ø"/>
                      </a:pPr>
                      <a:r>
                        <a:rPr lang="en-US" sz="1600" b="1" dirty="0">
                          <a:solidFill>
                            <a:schemeClr val="bg1"/>
                          </a:solidFill>
                        </a:rPr>
                        <a:t>All these banks use the Bank of England as a source of credit in a crisis. For this purpose, the national bank needs a large reserve of gold, which it accumulates until almost the entire hoard of the nation's bullion is stored in its vaults.</a:t>
                      </a:r>
                    </a:p>
                  </a:txBody>
                  <a:tcPr>
                    <a:solidFill>
                      <a:schemeClr val="tx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3802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7" name="Table 6">
            <a:extLst>
              <a:ext uri="{FF2B5EF4-FFF2-40B4-BE49-F238E27FC236}">
                <a16:creationId xmlns:a16="http://schemas.microsoft.com/office/drawing/2014/main" id="{8F4D9371-7A6E-79EB-A719-E16A425F7154}"/>
              </a:ext>
            </a:extLst>
          </p:cNvPr>
          <p:cNvGraphicFramePr>
            <a:graphicFrameLocks noGrp="1"/>
          </p:cNvGraphicFramePr>
          <p:nvPr/>
        </p:nvGraphicFramePr>
        <p:xfrm>
          <a:off x="1285875" y="1491159"/>
          <a:ext cx="9829800" cy="4577080"/>
        </p:xfrm>
        <a:graphic>
          <a:graphicData uri="http://schemas.openxmlformats.org/drawingml/2006/table">
            <a:tbl>
              <a:tblPr firstRow="1" bandRow="1">
                <a:tableStyleId>{5C22544A-7EE6-4342-B048-85BDC9FD1C3A}</a:tableStyleId>
              </a:tblPr>
              <a:tblGrid>
                <a:gridCol w="9829800">
                  <a:extLst>
                    <a:ext uri="{9D8B030D-6E8A-4147-A177-3AD203B41FA5}">
                      <a16:colId xmlns:a16="http://schemas.microsoft.com/office/drawing/2014/main" val="20000"/>
                    </a:ext>
                  </a:extLst>
                </a:gridCol>
              </a:tblGrid>
              <a:tr h="370840">
                <a:tc>
                  <a:txBody>
                    <a:bodyPr/>
                    <a:lstStyle/>
                    <a:p>
                      <a:pPr algn="ctr"/>
                      <a:r>
                        <a:rPr lang="en-US" sz="1600" dirty="0">
                          <a:solidFill>
                            <a:schemeClr val="bg1"/>
                          </a:solidFill>
                        </a:rPr>
                        <a:t>THE</a:t>
                      </a:r>
                      <a:r>
                        <a:rPr lang="en-US" sz="1600" baseline="0" dirty="0">
                          <a:solidFill>
                            <a:schemeClr val="bg1"/>
                          </a:solidFill>
                        </a:rPr>
                        <a:t> START OF THE CENTRAL BANKING SYSTEM</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370840">
                <a:tc>
                  <a:txBody>
                    <a:bodyPr/>
                    <a:lstStyle/>
                    <a:p>
                      <a:pPr marL="285750" indent="-285750">
                        <a:buFont typeface="Wingdings" pitchFamily="2" charset="2"/>
                        <a:buChar char="Ø"/>
                      </a:pPr>
                      <a:r>
                        <a:rPr lang="en-US" sz="1800" b="1" dirty="0">
                          <a:solidFill>
                            <a:schemeClr val="bg1"/>
                          </a:solidFill>
                        </a:rPr>
                        <a:t>18</a:t>
                      </a:r>
                      <a:r>
                        <a:rPr lang="en-US" sz="1800" b="1" baseline="30000" dirty="0">
                          <a:solidFill>
                            <a:schemeClr val="bg1"/>
                          </a:solidFill>
                        </a:rPr>
                        <a:t>th</a:t>
                      </a:r>
                      <a:r>
                        <a:rPr lang="en-US" sz="1800" b="1" baseline="0" dirty="0">
                          <a:solidFill>
                            <a:schemeClr val="bg1"/>
                          </a:solidFill>
                        </a:rPr>
                        <a:t> Century the beginning of the Rothschild Dynasty</a:t>
                      </a:r>
                    </a:p>
                    <a:p>
                      <a:pPr marL="742950" lvl="1" indent="-285750">
                        <a:buFont typeface="Wingdings" pitchFamily="2" charset="2"/>
                        <a:buChar char="Ø"/>
                      </a:pPr>
                      <a:r>
                        <a:rPr lang="en-US" sz="1800" b="1" dirty="0">
                          <a:solidFill>
                            <a:schemeClr val="bg1"/>
                          </a:solidFill>
                        </a:rPr>
                        <a:t>William IX, ruler of the German state of </a:t>
                      </a:r>
                      <a:r>
                        <a:rPr lang="en-US" sz="1800" b="1" dirty="0" err="1">
                          <a:solidFill>
                            <a:schemeClr val="bg1"/>
                          </a:solidFill>
                        </a:rPr>
                        <a:t>Hesse-Kappel</a:t>
                      </a:r>
                      <a:r>
                        <a:rPr lang="en-US" sz="1800" b="1" dirty="0">
                          <a:solidFill>
                            <a:schemeClr val="bg1"/>
                          </a:solidFill>
                        </a:rPr>
                        <a:t> and possessor of a vast fortune, has for some years consulted in a private capacity his friend Mayer </a:t>
                      </a:r>
                      <a:r>
                        <a:rPr lang="en-US" sz="1800" b="1" dirty="0" err="1">
                          <a:solidFill>
                            <a:schemeClr val="bg1"/>
                          </a:solidFill>
                        </a:rPr>
                        <a:t>Amschel</a:t>
                      </a:r>
                      <a:r>
                        <a:rPr lang="en-US" sz="1800" b="1" dirty="0">
                          <a:solidFill>
                            <a:schemeClr val="bg1"/>
                          </a:solidFill>
                        </a:rPr>
                        <a:t> Rothschild, a Jewish banker and merchant of Frankfurt. He values Rothschild's advice both on matters of finance and on additions to his art collection. In 1801 he formally appoints him his court agent, and encourages him to offer his financial skills to other European princes in these troubled years when Napoleon is unsettling the continent.</a:t>
                      </a:r>
                    </a:p>
                    <a:p>
                      <a:pPr marL="742950" lvl="1" indent="-285750">
                        <a:buFont typeface="Wingdings" pitchFamily="2" charset="2"/>
                        <a:buChar char="Ø"/>
                      </a:pPr>
                      <a:r>
                        <a:rPr lang="en-US" sz="1800" b="1" dirty="0">
                          <a:solidFill>
                            <a:schemeClr val="bg1"/>
                          </a:solidFill>
                        </a:rPr>
                        <a:t>In</a:t>
                      </a:r>
                      <a:r>
                        <a:rPr lang="en-US" sz="1800" b="1" baseline="0" dirty="0">
                          <a:solidFill>
                            <a:schemeClr val="bg1"/>
                          </a:solidFill>
                        </a:rPr>
                        <a:t> 1815 Rothschilds took control over the Bank of England.  At the battle of Waterloo, Nathan Rothschild funded the British forces under the Duke of Wellington, while Jacob Rothschild funded the French forces army under Napoleon. Nathan found out early before the public that Napoleon had lost the war and but used this information against the British war bonds and when the actual news went public about the loss by Napoleon a chain reaction in the London stock market had taken place and allowed Nathan to receive a 20-1 return on their investment. This forced England, being the financial hub of the world, to set up a new Bank of England with Rothschild as its principal shareholder.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5160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3" name="Table 2">
            <a:extLst>
              <a:ext uri="{FF2B5EF4-FFF2-40B4-BE49-F238E27FC236}">
                <a16:creationId xmlns:a16="http://schemas.microsoft.com/office/drawing/2014/main" id="{13996674-3060-E356-10E4-14E49DAE3C16}"/>
              </a:ext>
            </a:extLst>
          </p:cNvPr>
          <p:cNvGraphicFramePr>
            <a:graphicFrameLocks noGrp="1"/>
          </p:cNvGraphicFramePr>
          <p:nvPr/>
        </p:nvGraphicFramePr>
        <p:xfrm>
          <a:off x="304800" y="1393188"/>
          <a:ext cx="11582400" cy="5400040"/>
        </p:xfrm>
        <a:graphic>
          <a:graphicData uri="http://schemas.openxmlformats.org/drawingml/2006/table">
            <a:tbl>
              <a:tblPr firstRow="1" bandRow="1">
                <a:tableStyleId>{5C22544A-7EE6-4342-B048-85BDC9FD1C3A}</a:tableStyleId>
              </a:tblPr>
              <a:tblGrid>
                <a:gridCol w="11582400">
                  <a:extLst>
                    <a:ext uri="{9D8B030D-6E8A-4147-A177-3AD203B41FA5}">
                      <a16:colId xmlns:a16="http://schemas.microsoft.com/office/drawing/2014/main" val="20000"/>
                    </a:ext>
                  </a:extLst>
                </a:gridCol>
              </a:tblGrid>
              <a:tr h="370840">
                <a:tc>
                  <a:txBody>
                    <a:bodyPr/>
                    <a:lstStyle/>
                    <a:p>
                      <a:pPr algn="ctr"/>
                      <a:r>
                        <a:rPr lang="en-US" sz="1600" baseline="0" dirty="0">
                          <a:solidFill>
                            <a:schemeClr val="bg1"/>
                          </a:solidFill>
                        </a:rPr>
                        <a:t>CENTRAL BANKING SYSTEM  IN THE UNITED STATES</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370840">
                <a:tc>
                  <a:txBody>
                    <a:bodyPr/>
                    <a:lstStyle/>
                    <a:p>
                      <a:pPr marL="285750" indent="-285750">
                        <a:buFont typeface="Wingdings" pitchFamily="2" charset="2"/>
                        <a:buChar char="Ø"/>
                      </a:pPr>
                      <a:r>
                        <a:rPr lang="en-US" sz="1800" b="1" dirty="0">
                          <a:solidFill>
                            <a:schemeClr val="bg1"/>
                          </a:solidFill>
                        </a:rPr>
                        <a:t>Rothschild in America 1791 - Alexander Hamilton, being the Rothschild agent in the Washington cabinet, secured a principal stockholder ownership in the National Bank of the United States. This was the first central bank of America and produced the country's currency and became the sole provider of loans to the federal government. </a:t>
                      </a:r>
                    </a:p>
                  </a:txBody>
                  <a:tcPr>
                    <a:solidFill>
                      <a:schemeClr val="tx1"/>
                    </a:solidFill>
                  </a:tcPr>
                </a:tc>
                <a:extLst>
                  <a:ext uri="{0D108BD9-81ED-4DB2-BD59-A6C34878D82A}">
                    <a16:rowId xmlns:a16="http://schemas.microsoft.com/office/drawing/2014/main" val="10003"/>
                  </a:ext>
                </a:extLst>
              </a:tr>
              <a:tr h="370840">
                <a:tc>
                  <a:txBody>
                    <a:bodyPr/>
                    <a:lstStyle/>
                    <a:p>
                      <a:pPr marL="285750" indent="-285750">
                        <a:buFont typeface="Wingdings" pitchFamily="2" charset="2"/>
                        <a:buChar char="Ø"/>
                      </a:pPr>
                      <a:r>
                        <a:rPr lang="en-US" sz="1800" b="1" dirty="0">
                          <a:solidFill>
                            <a:schemeClr val="bg1"/>
                          </a:solidFill>
                        </a:rPr>
                        <a:t>Rothschild take over of America Banking 1796 - </a:t>
                      </a:r>
                      <a:r>
                        <a:rPr lang="en-US" sz="1800" b="1" baseline="0" dirty="0">
                          <a:solidFill>
                            <a:schemeClr val="bg1"/>
                          </a:solidFill>
                        </a:rPr>
                        <a:t> American Government had borrowed $8.2M from the central bank, prices consumer good rose by 72%. Mayer </a:t>
                      </a:r>
                      <a:r>
                        <a:rPr lang="en-US" sz="1800" b="1" baseline="0" dirty="0" err="1">
                          <a:solidFill>
                            <a:schemeClr val="bg1"/>
                          </a:solidFill>
                        </a:rPr>
                        <a:t>Amschel</a:t>
                      </a:r>
                      <a:r>
                        <a:rPr lang="en-US" sz="1800" b="1" baseline="0" dirty="0">
                          <a:solidFill>
                            <a:schemeClr val="bg1"/>
                          </a:solidFill>
                        </a:rPr>
                        <a:t> Rothschild, the head of the banking family, demanded partial payment of the American Government Loan , which the government, under Thomas Jefferson could provide by selling all of the American Government shares in First National giving 75% ownership to the Rothschild's and the remaining 25% to foreign bankers.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1"/>
                  </a:ext>
                </a:extLst>
              </a:tr>
              <a:tr h="569129">
                <a:tc>
                  <a:txBody>
                    <a:bodyPr/>
                    <a:lstStyle/>
                    <a:p>
                      <a:pPr marL="285750" indent="-285750">
                        <a:buFont typeface="Wingdings" pitchFamily="2" charset="2"/>
                        <a:buChar char="Ø"/>
                      </a:pPr>
                      <a:r>
                        <a:rPr lang="en-US" sz="1800" b="1" dirty="0">
                          <a:solidFill>
                            <a:schemeClr val="bg1"/>
                          </a:solidFill>
                        </a:rPr>
                        <a:t>In 1811,</a:t>
                      </a:r>
                      <a:r>
                        <a:rPr lang="en-US" sz="1800" b="1" baseline="0" dirty="0">
                          <a:solidFill>
                            <a:schemeClr val="bg1"/>
                          </a:solidFill>
                        </a:rPr>
                        <a:t> the National Bank of the United States charter was to expire. Rothschild issued an ultimatum to the US Congress “Either the application for renewal of the chartered be granted, or the USA will find itself in a disastrous war.” Congress refused to buckle.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2"/>
                  </a:ext>
                </a:extLst>
              </a:tr>
              <a:tr h="831126">
                <a:tc>
                  <a:txBody>
                    <a:bodyPr/>
                    <a:lstStyle/>
                    <a:p>
                      <a:pPr marL="285750" indent="-285750">
                        <a:buFont typeface="Wingdings" pitchFamily="2" charset="2"/>
                        <a:buChar char="Ø"/>
                      </a:pPr>
                      <a:r>
                        <a:rPr lang="en-US" sz="1800" b="1" dirty="0">
                          <a:solidFill>
                            <a:schemeClr val="bg1"/>
                          </a:solidFill>
                        </a:rPr>
                        <a:t>The War</a:t>
                      </a:r>
                      <a:r>
                        <a:rPr lang="en-US" sz="1800" b="1" baseline="0" dirty="0">
                          <a:solidFill>
                            <a:schemeClr val="bg1"/>
                          </a:solidFill>
                        </a:rPr>
                        <a:t> of 1812 – A war that was based upon Rothschild’s political position in British Crown. The British Crown placed restrictions on US trade with France and issued an edict that they would seize US seaman  into the Royal Navy. Rothschild’s provided the British Crown with interest free loans for the war. American also received interest bearing loans from the Rothschild for their war efforts and had won the War of 1812 but had incurred a huge debt of $105M with a population of 8M people.  THE WAR WAS TO PROVICE ROTHSCHILD WITH THE RENEWAL OF THE BANK CHARTER!</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68509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7" name="Table 6">
            <a:extLst>
              <a:ext uri="{FF2B5EF4-FFF2-40B4-BE49-F238E27FC236}">
                <a16:creationId xmlns:a16="http://schemas.microsoft.com/office/drawing/2014/main" id="{32770DF3-E500-80EB-26F3-E0397DE74038}"/>
              </a:ext>
            </a:extLst>
          </p:cNvPr>
          <p:cNvGraphicFramePr>
            <a:graphicFrameLocks noGrp="1"/>
          </p:cNvGraphicFramePr>
          <p:nvPr>
            <p:extLst>
              <p:ext uri="{D42A27DB-BD31-4B8C-83A1-F6EECF244321}">
                <p14:modId xmlns:p14="http://schemas.microsoft.com/office/powerpoint/2010/main" val="3729467237"/>
              </p:ext>
            </p:extLst>
          </p:nvPr>
        </p:nvGraphicFramePr>
        <p:xfrm>
          <a:off x="304800" y="1325741"/>
          <a:ext cx="11582400" cy="5400040"/>
        </p:xfrm>
        <a:graphic>
          <a:graphicData uri="http://schemas.openxmlformats.org/drawingml/2006/table">
            <a:tbl>
              <a:tblPr firstRow="1" bandRow="1">
                <a:tableStyleId>{5C22544A-7EE6-4342-B048-85BDC9FD1C3A}</a:tableStyleId>
              </a:tblPr>
              <a:tblGrid>
                <a:gridCol w="11582400">
                  <a:extLst>
                    <a:ext uri="{9D8B030D-6E8A-4147-A177-3AD203B41FA5}">
                      <a16:colId xmlns:a16="http://schemas.microsoft.com/office/drawing/2014/main" val="20000"/>
                    </a:ext>
                  </a:extLst>
                </a:gridCol>
              </a:tblGrid>
              <a:tr h="370840">
                <a:tc>
                  <a:txBody>
                    <a:bodyPr/>
                    <a:lstStyle/>
                    <a:p>
                      <a:pPr algn="ctr"/>
                      <a:r>
                        <a:rPr lang="en-US" sz="1600" baseline="0" dirty="0">
                          <a:solidFill>
                            <a:schemeClr val="bg1"/>
                          </a:solidFill>
                        </a:rPr>
                        <a:t>CENTRAL BANKING SYSTEM  IN THE UNITED STATES</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370840">
                <a:tc>
                  <a:txBody>
                    <a:bodyPr/>
                    <a:lstStyle/>
                    <a:p>
                      <a:pPr marL="285750" indent="-285750">
                        <a:buFont typeface="Wingdings" pitchFamily="2" charset="2"/>
                        <a:buChar char="Ø"/>
                      </a:pPr>
                      <a:r>
                        <a:rPr lang="en-US" sz="1800" b="1" dirty="0">
                          <a:solidFill>
                            <a:schemeClr val="bg1"/>
                          </a:solidFill>
                        </a:rPr>
                        <a:t>USA faced with the burden of the huge debt approved the charter</a:t>
                      </a:r>
                      <a:r>
                        <a:rPr lang="en-US" sz="1800" b="1" baseline="0" dirty="0">
                          <a:solidFill>
                            <a:schemeClr val="bg1"/>
                          </a:solidFill>
                        </a:rPr>
                        <a:t> for the Second National Bank in 1816. Rothschild's emerged as the major shareholders of the bank. Nicholas Biddle, the point man for Rothschild, was appointed president of the Second National Bank. As soon as the charter was approved, Rothschild began to open branches in all major cities and entrenched themselves by providing loans to businessman, banks, farmers and settlers who wanted to purchase land to the American West.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3"/>
                  </a:ext>
                </a:extLst>
              </a:tr>
              <a:tr h="370840">
                <a:tc>
                  <a:txBody>
                    <a:bodyPr/>
                    <a:lstStyle/>
                    <a:p>
                      <a:pPr marL="285750" indent="-285750">
                        <a:buFont typeface="Wingdings" pitchFamily="2" charset="2"/>
                        <a:buChar char="Ø"/>
                      </a:pPr>
                      <a:r>
                        <a:rPr lang="en-US" sz="1800" b="1" dirty="0">
                          <a:solidFill>
                            <a:schemeClr val="bg1"/>
                          </a:solidFill>
                        </a:rPr>
                        <a:t>In 1819,</a:t>
                      </a:r>
                      <a:r>
                        <a:rPr lang="en-US" sz="1800" b="1" baseline="0" dirty="0">
                          <a:solidFill>
                            <a:schemeClr val="bg1"/>
                          </a:solidFill>
                        </a:rPr>
                        <a:t> the Second National Bank drastically reduced the money supply within the USA. Loans were no longer available. Thousands suddenly discovered they were unable to pay off their debts. Farmers were forced into foreclosure, businesses closed, Speculators and settlers lost their land and savings. This process of the bank allowed Rothschild to </a:t>
                      </a:r>
                      <a:r>
                        <a:rPr lang="en-US" sz="1800" b="1" baseline="0" dirty="0" err="1">
                          <a:solidFill>
                            <a:schemeClr val="bg1"/>
                          </a:solidFill>
                        </a:rPr>
                        <a:t>purcahse</a:t>
                      </a:r>
                      <a:r>
                        <a:rPr lang="en-US" sz="1800" b="1" baseline="0" dirty="0">
                          <a:solidFill>
                            <a:schemeClr val="bg1"/>
                          </a:solidFill>
                        </a:rPr>
                        <a:t> at rock bottom prices enormous assets at greatly depressed prices. This is </a:t>
                      </a:r>
                      <a:r>
                        <a:rPr lang="en-US" sz="1800" b="1" baseline="0" dirty="0" err="1">
                          <a:solidFill>
                            <a:schemeClr val="bg1"/>
                          </a:solidFill>
                        </a:rPr>
                        <a:t>exaclty</a:t>
                      </a:r>
                      <a:r>
                        <a:rPr lang="en-US" sz="1800" b="1" baseline="0" dirty="0">
                          <a:solidFill>
                            <a:schemeClr val="bg1"/>
                          </a:solidFill>
                        </a:rPr>
                        <a:t> the process today with the control over our economy and money supply system.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1"/>
                  </a:ext>
                </a:extLst>
              </a:tr>
              <a:tr h="569129">
                <a:tc>
                  <a:txBody>
                    <a:bodyPr/>
                    <a:lstStyle/>
                    <a:p>
                      <a:pPr marL="285750" indent="-285750">
                        <a:buFont typeface="Wingdings" pitchFamily="2" charset="2"/>
                        <a:buChar char="Ø"/>
                      </a:pPr>
                      <a:r>
                        <a:rPr lang="en-US" sz="1800" b="1" dirty="0">
                          <a:solidFill>
                            <a:schemeClr val="bg1"/>
                          </a:solidFill>
                        </a:rPr>
                        <a:t>In 1828, Andrew Jackson was elected President</a:t>
                      </a:r>
                      <a:r>
                        <a:rPr lang="en-US" sz="1800" b="1" baseline="0" dirty="0">
                          <a:solidFill>
                            <a:schemeClr val="bg1"/>
                          </a:solidFill>
                        </a:rPr>
                        <a:t> of the United States and began to withdraw the USA government money from Rothschild banks and deposit them into State Banks. This process was retaliated by Rothschild again decreasing the money supply and causing another depression. Jackson told Rothschild, “You are a den of thieves and vipers and I intend to rout you out. If the people understood the rank injustices of our money and banking system, there would be a revolutionary war before morning.”</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2"/>
                  </a:ext>
                </a:extLst>
              </a:tr>
              <a:tr h="401489">
                <a:tc>
                  <a:txBody>
                    <a:bodyPr/>
                    <a:lstStyle/>
                    <a:p>
                      <a:pPr marL="285750" indent="-285750">
                        <a:buFont typeface="Wingdings" pitchFamily="2" charset="2"/>
                        <a:buChar char="Ø"/>
                      </a:pPr>
                      <a:r>
                        <a:rPr lang="en-US" sz="1800" b="1" dirty="0">
                          <a:solidFill>
                            <a:schemeClr val="bg1"/>
                          </a:solidFill>
                        </a:rPr>
                        <a:t>September 10,</a:t>
                      </a:r>
                      <a:r>
                        <a:rPr lang="en-US" sz="1800" b="1" baseline="0" dirty="0">
                          <a:solidFill>
                            <a:schemeClr val="bg1"/>
                          </a:solidFill>
                        </a:rPr>
                        <a:t> 1833, Andrew Jackson revoked the charter of the Second National Bank, five years before it was to expire.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02170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3" name="Table 2">
            <a:extLst>
              <a:ext uri="{FF2B5EF4-FFF2-40B4-BE49-F238E27FC236}">
                <a16:creationId xmlns:a16="http://schemas.microsoft.com/office/drawing/2014/main" id="{D9538F46-9575-E4DC-226D-AD6108ABC240}"/>
              </a:ext>
            </a:extLst>
          </p:cNvPr>
          <p:cNvGraphicFramePr>
            <a:graphicFrameLocks noGrp="1"/>
          </p:cNvGraphicFramePr>
          <p:nvPr>
            <p:extLst>
              <p:ext uri="{D42A27DB-BD31-4B8C-83A1-F6EECF244321}">
                <p14:modId xmlns:p14="http://schemas.microsoft.com/office/powerpoint/2010/main" val="2630894429"/>
              </p:ext>
            </p:extLst>
          </p:nvPr>
        </p:nvGraphicFramePr>
        <p:xfrm>
          <a:off x="190500" y="1506220"/>
          <a:ext cx="11811000" cy="5034280"/>
        </p:xfrm>
        <a:graphic>
          <a:graphicData uri="http://schemas.openxmlformats.org/drawingml/2006/table">
            <a:tbl>
              <a:tblPr firstRow="1" bandRow="1">
                <a:tableStyleId>{5C22544A-7EE6-4342-B048-85BDC9FD1C3A}</a:tableStyleId>
              </a:tblPr>
              <a:tblGrid>
                <a:gridCol w="11811000">
                  <a:extLst>
                    <a:ext uri="{9D8B030D-6E8A-4147-A177-3AD203B41FA5}">
                      <a16:colId xmlns:a16="http://schemas.microsoft.com/office/drawing/2014/main" val="20000"/>
                    </a:ext>
                  </a:extLst>
                </a:gridCol>
              </a:tblGrid>
              <a:tr h="370840">
                <a:tc>
                  <a:txBody>
                    <a:bodyPr/>
                    <a:lstStyle/>
                    <a:p>
                      <a:pPr algn="ctr"/>
                      <a:r>
                        <a:rPr lang="en-US" sz="1600" baseline="0" dirty="0">
                          <a:solidFill>
                            <a:schemeClr val="bg1"/>
                          </a:solidFill>
                        </a:rPr>
                        <a:t>CENTRAL BANKING SYSTEM  IN THE UNITED STATES</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370840">
                <a:tc>
                  <a:txBody>
                    <a:bodyPr/>
                    <a:lstStyle/>
                    <a:p>
                      <a:pPr marL="285750" indent="-285750">
                        <a:buFont typeface="Wingdings" pitchFamily="2" charset="2"/>
                        <a:buChar char="Ø"/>
                      </a:pPr>
                      <a:r>
                        <a:rPr lang="en-US" sz="1600" b="1" dirty="0">
                          <a:solidFill>
                            <a:schemeClr val="bg1"/>
                          </a:solidFill>
                        </a:rPr>
                        <a:t>January 30, 1835,</a:t>
                      </a:r>
                      <a:r>
                        <a:rPr lang="en-US" sz="1600" b="1" baseline="0" dirty="0">
                          <a:solidFill>
                            <a:schemeClr val="bg1"/>
                          </a:solidFill>
                        </a:rPr>
                        <a:t> Richard Lawrence, an English immigrant, was hired by a powerful group out of Europe (Rothschild’s) to assassinate President Jackson but it failed. </a:t>
                      </a:r>
                      <a:endParaRPr lang="en-US" sz="1600" b="1" dirty="0">
                        <a:solidFill>
                          <a:schemeClr val="bg1"/>
                        </a:solidFill>
                      </a:endParaRPr>
                    </a:p>
                  </a:txBody>
                  <a:tcPr>
                    <a:solidFill>
                      <a:schemeClr val="tx1"/>
                    </a:solidFill>
                  </a:tcPr>
                </a:tc>
                <a:extLst>
                  <a:ext uri="{0D108BD9-81ED-4DB2-BD59-A6C34878D82A}">
                    <a16:rowId xmlns:a16="http://schemas.microsoft.com/office/drawing/2014/main" val="10003"/>
                  </a:ext>
                </a:extLst>
              </a:tr>
              <a:tr h="370840">
                <a:tc>
                  <a:txBody>
                    <a:bodyPr/>
                    <a:lstStyle/>
                    <a:p>
                      <a:pPr marL="285750" indent="-285750">
                        <a:buFont typeface="Wingdings" pitchFamily="2" charset="2"/>
                        <a:buChar char="Ø"/>
                      </a:pPr>
                      <a:r>
                        <a:rPr lang="en-US" sz="1600" b="1" dirty="0">
                          <a:solidFill>
                            <a:schemeClr val="bg1"/>
                          </a:solidFill>
                        </a:rPr>
                        <a:t>Having Rothschild’s out of the USA did not stop their expansion. Over the next several years,</a:t>
                      </a:r>
                      <a:r>
                        <a:rPr lang="en-US" sz="1600" b="1" baseline="0" dirty="0">
                          <a:solidFill>
                            <a:schemeClr val="bg1"/>
                          </a:solidFill>
                        </a:rPr>
                        <a:t> the Rothschild’s continued to expand their global financial ties to such countries as Austria, Germany, Russia. Italy (VATICAN) France, Egypt, China, South Africa, India, New Zealand and Australia. They expanded their banking ties to other Jewish families including the Cohens (NYC) </a:t>
                      </a:r>
                      <a:r>
                        <a:rPr lang="en-US" sz="1600" b="1" baseline="0" dirty="0" err="1">
                          <a:solidFill>
                            <a:schemeClr val="bg1"/>
                          </a:solidFill>
                        </a:rPr>
                        <a:t>Warburgs</a:t>
                      </a:r>
                      <a:r>
                        <a:rPr lang="en-US" sz="1600" b="1" baseline="0" dirty="0">
                          <a:solidFill>
                            <a:schemeClr val="bg1"/>
                          </a:solidFill>
                        </a:rPr>
                        <a:t>, </a:t>
                      </a:r>
                      <a:r>
                        <a:rPr lang="en-US" sz="1600" b="1" baseline="0" dirty="0" err="1">
                          <a:solidFill>
                            <a:schemeClr val="bg1"/>
                          </a:solidFill>
                        </a:rPr>
                        <a:t>Schiffs</a:t>
                      </a:r>
                      <a:r>
                        <a:rPr lang="en-US" sz="1600" b="1" baseline="0" dirty="0">
                          <a:solidFill>
                            <a:schemeClr val="bg1"/>
                          </a:solidFill>
                        </a:rPr>
                        <a:t>, </a:t>
                      </a:r>
                      <a:r>
                        <a:rPr lang="en-US" sz="1600" b="1" baseline="0" dirty="0" err="1">
                          <a:solidFill>
                            <a:schemeClr val="bg1"/>
                          </a:solidFill>
                        </a:rPr>
                        <a:t>Kohns</a:t>
                      </a:r>
                      <a:r>
                        <a:rPr lang="en-US" sz="1600" b="1" baseline="0" dirty="0">
                          <a:solidFill>
                            <a:schemeClr val="bg1"/>
                          </a:solidFill>
                        </a:rPr>
                        <a:t>, </a:t>
                      </a:r>
                      <a:r>
                        <a:rPr lang="en-US" sz="1600" b="1" baseline="0" dirty="0" err="1">
                          <a:solidFill>
                            <a:schemeClr val="bg1"/>
                          </a:solidFill>
                        </a:rPr>
                        <a:t>Loebs</a:t>
                      </a:r>
                      <a:r>
                        <a:rPr lang="en-US" sz="1600" b="1" baseline="0" dirty="0">
                          <a:solidFill>
                            <a:schemeClr val="bg1"/>
                          </a:solidFill>
                        </a:rPr>
                        <a:t>, </a:t>
                      </a:r>
                      <a:r>
                        <a:rPr lang="en-US" sz="1600" b="1" baseline="0" dirty="0" err="1">
                          <a:solidFill>
                            <a:schemeClr val="bg1"/>
                          </a:solidFill>
                        </a:rPr>
                        <a:t>Lazards</a:t>
                      </a:r>
                      <a:r>
                        <a:rPr lang="en-US" sz="1600" b="1" baseline="0" dirty="0">
                          <a:solidFill>
                            <a:schemeClr val="bg1"/>
                          </a:solidFill>
                        </a:rPr>
                        <a:t>, </a:t>
                      </a:r>
                      <a:r>
                        <a:rPr lang="en-US" sz="1600" b="1" baseline="0" dirty="0" err="1">
                          <a:solidFill>
                            <a:schemeClr val="bg1"/>
                          </a:solidFill>
                        </a:rPr>
                        <a:t>Lehmans</a:t>
                      </a:r>
                      <a:r>
                        <a:rPr lang="en-US" sz="1600" b="1" baseline="0" dirty="0">
                          <a:solidFill>
                            <a:schemeClr val="bg1"/>
                          </a:solidFill>
                        </a:rPr>
                        <a:t> (NYC) and Goldmans (NYC). These worked together and shared resources. Marriage between Rothschild’s and these family's setup ties once again in the USA. Through these families, Rothschild provided funding to US businessmen and industrialists, including Andrew Carnegie, John D. Rockefeller and J. P. Morgan. This created the money cartel that allowed Rothschild to set a stage in the USA that upon his return there would be no removal. This was solidified with the Act of 1871 that moved the USA from a Constitutional Republic into a Porte Rican Corporation owned by the Vatican Bank. </a:t>
                      </a:r>
                      <a:endParaRPr lang="en-US" sz="1600" b="1" dirty="0">
                        <a:solidFill>
                          <a:schemeClr val="bg1"/>
                        </a:solidFill>
                      </a:endParaRPr>
                    </a:p>
                  </a:txBody>
                  <a:tcPr>
                    <a:solidFill>
                      <a:schemeClr val="tx1"/>
                    </a:solidFill>
                  </a:tcPr>
                </a:tc>
                <a:extLst>
                  <a:ext uri="{0D108BD9-81ED-4DB2-BD59-A6C34878D82A}">
                    <a16:rowId xmlns:a16="http://schemas.microsoft.com/office/drawing/2014/main" val="10001"/>
                  </a:ext>
                </a:extLst>
              </a:tr>
              <a:tr h="569129">
                <a:tc>
                  <a:txBody>
                    <a:bodyPr/>
                    <a:lstStyle/>
                    <a:p>
                      <a:pPr marL="285750" indent="-285750">
                        <a:buFont typeface="Wingdings" pitchFamily="2" charset="2"/>
                        <a:buChar char="Ø"/>
                      </a:pPr>
                      <a:r>
                        <a:rPr lang="en-US" sz="1600" b="1" dirty="0">
                          <a:solidFill>
                            <a:schemeClr val="bg1"/>
                          </a:solidFill>
                        </a:rPr>
                        <a:t>In 1888</a:t>
                      </a:r>
                      <a:r>
                        <a:rPr lang="en-US" sz="1600" b="1" baseline="0" dirty="0">
                          <a:solidFill>
                            <a:schemeClr val="bg1"/>
                          </a:solidFill>
                        </a:rPr>
                        <a:t> along came Cecil Rhodes. Rhodes was a graduate from Oxford and had purchased 178 diamond mines in Kimberly, South Africa. Safety issues caused a major disaster in 1888 that required him to meet with Rothschild for funding to get past the disaster plus his vision of purchasing all the mines available in that area. By 1889, Rhodes had gained control of 90% of all the mines available and from this established the DeBeers Consolidated Mining Company. Rhodes expanded his wealth by taking the profits off the mines and purchasing dirt cheap all the lands available within the Johannesburg area of South Africa. His luck continued by finding that gold in massive quantities a hundred feet below the surface of the purchased land. Rhodes received from Rothschild a charter for his British South African Company, providing him with tremendous power over unconquered lands. These include </a:t>
                      </a:r>
                      <a:r>
                        <a:rPr lang="en-US" sz="1600" b="1" baseline="0" dirty="0" err="1">
                          <a:solidFill>
                            <a:schemeClr val="bg1"/>
                          </a:solidFill>
                        </a:rPr>
                        <a:t>Mashonsland</a:t>
                      </a:r>
                      <a:r>
                        <a:rPr lang="en-US" sz="1600" b="1" baseline="0" dirty="0">
                          <a:solidFill>
                            <a:schemeClr val="bg1"/>
                          </a:solidFill>
                        </a:rPr>
                        <a:t>, </a:t>
                      </a:r>
                      <a:r>
                        <a:rPr lang="en-US" sz="1600" b="1" baseline="0" dirty="0" err="1">
                          <a:solidFill>
                            <a:schemeClr val="bg1"/>
                          </a:solidFill>
                        </a:rPr>
                        <a:t>Matabeland</a:t>
                      </a:r>
                      <a:r>
                        <a:rPr lang="en-US" sz="1600" b="1" baseline="0" dirty="0">
                          <a:solidFill>
                            <a:schemeClr val="bg1"/>
                          </a:solidFill>
                        </a:rPr>
                        <a:t>, now Rhodesia, and more. </a:t>
                      </a:r>
                      <a:endParaRPr lang="en-US" sz="1600" b="1" dirty="0">
                        <a:solidFill>
                          <a:schemeClr val="bg1"/>
                        </a:solidFill>
                      </a:endParaRPr>
                    </a:p>
                  </a:txBody>
                  <a:tcPr>
                    <a:solidFill>
                      <a:schemeClr val="tx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30835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7" name="Table 6">
            <a:extLst>
              <a:ext uri="{FF2B5EF4-FFF2-40B4-BE49-F238E27FC236}">
                <a16:creationId xmlns:a16="http://schemas.microsoft.com/office/drawing/2014/main" id="{7F48FCFA-B43F-90B0-D8BD-B6EEE14CE580}"/>
              </a:ext>
            </a:extLst>
          </p:cNvPr>
          <p:cNvGraphicFramePr>
            <a:graphicFrameLocks noGrp="1"/>
          </p:cNvGraphicFramePr>
          <p:nvPr>
            <p:extLst>
              <p:ext uri="{D42A27DB-BD31-4B8C-83A1-F6EECF244321}">
                <p14:modId xmlns:p14="http://schemas.microsoft.com/office/powerpoint/2010/main" val="4143486704"/>
              </p:ext>
            </p:extLst>
          </p:nvPr>
        </p:nvGraphicFramePr>
        <p:xfrm>
          <a:off x="190500" y="1491159"/>
          <a:ext cx="11811000" cy="4302760"/>
        </p:xfrm>
        <a:graphic>
          <a:graphicData uri="http://schemas.openxmlformats.org/drawingml/2006/table">
            <a:tbl>
              <a:tblPr firstRow="1" bandRow="1">
                <a:tableStyleId>{5C22544A-7EE6-4342-B048-85BDC9FD1C3A}</a:tableStyleId>
              </a:tblPr>
              <a:tblGrid>
                <a:gridCol w="11811000">
                  <a:extLst>
                    <a:ext uri="{9D8B030D-6E8A-4147-A177-3AD203B41FA5}">
                      <a16:colId xmlns:a16="http://schemas.microsoft.com/office/drawing/2014/main" val="20000"/>
                    </a:ext>
                  </a:extLst>
                </a:gridCol>
              </a:tblGrid>
              <a:tr h="370840">
                <a:tc>
                  <a:txBody>
                    <a:bodyPr/>
                    <a:lstStyle/>
                    <a:p>
                      <a:pPr algn="ctr"/>
                      <a:r>
                        <a:rPr lang="en-US" sz="1600" baseline="0" dirty="0">
                          <a:solidFill>
                            <a:schemeClr val="bg1"/>
                          </a:solidFill>
                        </a:rPr>
                        <a:t>CENTRAL BANKING SYSTEM  IN THE UNITED STATES</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370840">
                <a:tc>
                  <a:txBody>
                    <a:bodyPr/>
                    <a:lstStyle/>
                    <a:p>
                      <a:pPr marL="285750" indent="-285750">
                        <a:buFont typeface="Wingdings" pitchFamily="2" charset="2"/>
                        <a:buChar char="Ø"/>
                      </a:pPr>
                      <a:r>
                        <a:rPr lang="en-US" sz="1600" b="1" dirty="0">
                          <a:solidFill>
                            <a:schemeClr val="bg1"/>
                          </a:solidFill>
                        </a:rPr>
                        <a:t>By</a:t>
                      </a:r>
                      <a:r>
                        <a:rPr lang="en-US" sz="1600" b="1" baseline="0" dirty="0">
                          <a:solidFill>
                            <a:schemeClr val="bg1"/>
                          </a:solidFill>
                        </a:rPr>
                        <a:t> 1888 Cecil Rhodes and Nathan Rothschild created the Society of the Elect – focused on bringing the most despicable specimens of human beings under the dominance of the English race and religion. Some leaders who joined this society include Lord Reginald </a:t>
                      </a:r>
                      <a:r>
                        <a:rPr lang="en-US" sz="1600" b="1" baseline="0" dirty="0" err="1">
                          <a:solidFill>
                            <a:schemeClr val="bg1"/>
                          </a:solidFill>
                        </a:rPr>
                        <a:t>Baliot</a:t>
                      </a:r>
                      <a:r>
                        <a:rPr lang="en-US" sz="1600" b="1" baseline="0" dirty="0">
                          <a:solidFill>
                            <a:schemeClr val="bg1"/>
                          </a:solidFill>
                        </a:rPr>
                        <a:t> Brett, </a:t>
                      </a:r>
                      <a:r>
                        <a:rPr lang="en-US" sz="1600" b="1" baseline="0" dirty="0" err="1">
                          <a:solidFill>
                            <a:schemeClr val="bg1"/>
                          </a:solidFill>
                        </a:rPr>
                        <a:t>Quenn</a:t>
                      </a:r>
                      <a:r>
                        <a:rPr lang="en-US" sz="1600" b="1" baseline="0" dirty="0">
                          <a:solidFill>
                            <a:schemeClr val="bg1"/>
                          </a:solidFill>
                        </a:rPr>
                        <a:t> Victoria’s closest advisor; Lord Archibald Primrose, the Fifth Earl of Roseberry and Rothschild’s son-in-law, who served as British Prime Minister from 1894-1895; and Arthur James Balfour, the First Earl of Balfour, who would become British Prime Minister from 1902-1905. Others included Albert Lord Grey and Robert Armstrong Yates, prominent members of the British Parliament, William Palmer, the Second Earl of </a:t>
                      </a:r>
                      <a:r>
                        <a:rPr lang="en-US" sz="1600" b="1" baseline="0" dirty="0" err="1">
                          <a:solidFill>
                            <a:schemeClr val="bg1"/>
                          </a:solidFill>
                        </a:rPr>
                        <a:t>Selborne</a:t>
                      </a:r>
                      <a:r>
                        <a:rPr lang="en-US" sz="1600" b="1" baseline="0" dirty="0">
                          <a:solidFill>
                            <a:schemeClr val="bg1"/>
                          </a:solidFill>
                        </a:rPr>
                        <a:t>, and Alfred Milner, undersecretary of finance in Egypt. All these men including liking their extra curricular activities of homosexuality with young boys.  </a:t>
                      </a:r>
                      <a:endParaRPr lang="en-US" sz="1600" b="1" dirty="0">
                        <a:solidFill>
                          <a:schemeClr val="bg1"/>
                        </a:solidFill>
                      </a:endParaRPr>
                    </a:p>
                  </a:txBody>
                  <a:tcPr>
                    <a:solidFill>
                      <a:schemeClr val="tx1"/>
                    </a:solidFill>
                  </a:tcPr>
                </a:tc>
                <a:extLst>
                  <a:ext uri="{0D108BD9-81ED-4DB2-BD59-A6C34878D82A}">
                    <a16:rowId xmlns:a16="http://schemas.microsoft.com/office/drawing/2014/main" val="10003"/>
                  </a:ext>
                </a:extLst>
              </a:tr>
              <a:tr h="370840">
                <a:tc>
                  <a:txBody>
                    <a:bodyPr/>
                    <a:lstStyle/>
                    <a:p>
                      <a:pPr marL="285750" indent="-285750">
                        <a:buFont typeface="Wingdings" pitchFamily="2" charset="2"/>
                        <a:buChar char="Ø"/>
                      </a:pPr>
                      <a:r>
                        <a:rPr lang="en-US" sz="1600" b="1" dirty="0">
                          <a:solidFill>
                            <a:schemeClr val="bg1"/>
                          </a:solidFill>
                        </a:rPr>
                        <a:t>In 1889 Rhodes met with William</a:t>
                      </a:r>
                      <a:r>
                        <a:rPr lang="en-US" sz="1600" b="1" baseline="0" dirty="0">
                          <a:solidFill>
                            <a:schemeClr val="bg1"/>
                          </a:solidFill>
                        </a:rPr>
                        <a:t> Stead and purchased a large interest in Stead’s England Gazette. The prominent news paper in England. It was Stead’s series in the Gazette in 1893 about child prostitution that led Rhodes to him. Stead purchased a child and spent three months in jail and because of that he became the famous journalist of England. Rhodes laid out his plan for the Society of Elect and Stead bought into the plan. Rhodes became the General of the Society a Stead along with Milner and Brett became the Junta of the Three. </a:t>
                      </a:r>
                      <a:endParaRPr lang="en-US" sz="1600" b="1" dirty="0">
                        <a:solidFill>
                          <a:schemeClr val="bg1"/>
                        </a:solidFill>
                      </a:endParaRPr>
                    </a:p>
                  </a:txBody>
                  <a:tcPr>
                    <a:solidFill>
                      <a:schemeClr val="tx1"/>
                    </a:solidFill>
                  </a:tcPr>
                </a:tc>
                <a:extLst>
                  <a:ext uri="{0D108BD9-81ED-4DB2-BD59-A6C34878D82A}">
                    <a16:rowId xmlns:a16="http://schemas.microsoft.com/office/drawing/2014/main" val="10001"/>
                  </a:ext>
                </a:extLst>
              </a:tr>
              <a:tr h="569129">
                <a:tc>
                  <a:txBody>
                    <a:bodyPr/>
                    <a:lstStyle/>
                    <a:p>
                      <a:pPr marL="285750" indent="-285750">
                        <a:buFont typeface="Wingdings" pitchFamily="2" charset="2"/>
                        <a:buChar char="Ø"/>
                      </a:pPr>
                      <a:r>
                        <a:rPr lang="en-US" sz="1600" b="1" dirty="0">
                          <a:solidFill>
                            <a:schemeClr val="bg1"/>
                          </a:solidFill>
                        </a:rPr>
                        <a:t>In 1889 The </a:t>
                      </a:r>
                      <a:r>
                        <a:rPr lang="en-US" sz="1600" b="1" dirty="0" err="1">
                          <a:solidFill>
                            <a:schemeClr val="bg1"/>
                          </a:solidFill>
                        </a:rPr>
                        <a:t>Mowbray</a:t>
                      </a:r>
                      <a:r>
                        <a:rPr lang="en-US" sz="1600" b="1" dirty="0">
                          <a:solidFill>
                            <a:schemeClr val="bg1"/>
                          </a:solidFill>
                        </a:rPr>
                        <a:t> House Meeting – Cardinal</a:t>
                      </a:r>
                      <a:r>
                        <a:rPr lang="en-US" sz="1600" b="1" baseline="0" dirty="0">
                          <a:solidFill>
                            <a:schemeClr val="bg1"/>
                          </a:solidFill>
                        </a:rPr>
                        <a:t> Henry Edwards, Manning leading Roman Catholic prelate of England , Stead and Rhodes. With Manning in the circle of initiates within the Society of Elects, the group felt he could be highly instrumental in gaining the Vatican's approval of the society’s formation of a global government, if not a one-world religion. </a:t>
                      </a:r>
                      <a:endParaRPr lang="en-US" sz="1600" b="1" dirty="0">
                        <a:solidFill>
                          <a:schemeClr val="bg1"/>
                        </a:solidFill>
                      </a:endParaRPr>
                    </a:p>
                  </a:txBody>
                  <a:tcPr>
                    <a:solidFill>
                      <a:schemeClr val="tx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97663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3" name="Table 2">
            <a:extLst>
              <a:ext uri="{FF2B5EF4-FFF2-40B4-BE49-F238E27FC236}">
                <a16:creationId xmlns:a16="http://schemas.microsoft.com/office/drawing/2014/main" id="{F2860AA6-780A-220E-69FF-72CFC506B188}"/>
              </a:ext>
            </a:extLst>
          </p:cNvPr>
          <p:cNvGraphicFramePr>
            <a:graphicFrameLocks noGrp="1"/>
          </p:cNvGraphicFramePr>
          <p:nvPr/>
        </p:nvGraphicFramePr>
        <p:xfrm>
          <a:off x="190500" y="1638300"/>
          <a:ext cx="11811000" cy="3754120"/>
        </p:xfrm>
        <a:graphic>
          <a:graphicData uri="http://schemas.openxmlformats.org/drawingml/2006/table">
            <a:tbl>
              <a:tblPr firstRow="1" bandRow="1">
                <a:tableStyleId>{5C22544A-7EE6-4342-B048-85BDC9FD1C3A}</a:tableStyleId>
              </a:tblPr>
              <a:tblGrid>
                <a:gridCol w="11811000">
                  <a:extLst>
                    <a:ext uri="{9D8B030D-6E8A-4147-A177-3AD203B41FA5}">
                      <a16:colId xmlns:a16="http://schemas.microsoft.com/office/drawing/2014/main" val="20000"/>
                    </a:ext>
                  </a:extLst>
                </a:gridCol>
              </a:tblGrid>
              <a:tr h="370840">
                <a:tc>
                  <a:txBody>
                    <a:bodyPr/>
                    <a:lstStyle/>
                    <a:p>
                      <a:pPr algn="ctr"/>
                      <a:r>
                        <a:rPr lang="en-US" sz="1600" baseline="0" dirty="0">
                          <a:solidFill>
                            <a:schemeClr val="bg1"/>
                          </a:solidFill>
                        </a:rPr>
                        <a:t>CENTRAL BANKING SYSTEM  IN THE UNITED STATES</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370840">
                <a:tc>
                  <a:txBody>
                    <a:bodyPr/>
                    <a:lstStyle/>
                    <a:p>
                      <a:pPr marL="285750" indent="-285750">
                        <a:buFont typeface="Wingdings" pitchFamily="2" charset="2"/>
                        <a:buChar char="Ø"/>
                      </a:pPr>
                      <a:r>
                        <a:rPr lang="en-US" sz="1800" b="1" dirty="0">
                          <a:solidFill>
                            <a:schemeClr val="bg1"/>
                          </a:solidFill>
                        </a:rPr>
                        <a:t>1890 General William Booth joined the Society</a:t>
                      </a:r>
                      <a:r>
                        <a:rPr lang="en-US" sz="1800" b="1" baseline="0" dirty="0">
                          <a:solidFill>
                            <a:schemeClr val="bg1"/>
                          </a:solidFill>
                        </a:rPr>
                        <a:t> of Elect. Booth was a Methodist minister and the Founder of The Salvation Army. It was thought that Booth could be the Protestant counterpart of Manning being Roman Catholic.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3"/>
                  </a:ext>
                </a:extLst>
              </a:tr>
              <a:tr h="370840">
                <a:tc>
                  <a:txBody>
                    <a:bodyPr/>
                    <a:lstStyle/>
                    <a:p>
                      <a:pPr marL="285750" indent="-285750">
                        <a:buFont typeface="Wingdings" pitchFamily="2" charset="2"/>
                        <a:buChar char="Ø"/>
                      </a:pPr>
                      <a:r>
                        <a:rPr lang="en-US" sz="1800" b="1" dirty="0">
                          <a:solidFill>
                            <a:schemeClr val="bg1"/>
                          </a:solidFill>
                        </a:rPr>
                        <a:t>At</a:t>
                      </a:r>
                      <a:r>
                        <a:rPr lang="en-US" sz="1800" b="1" baseline="0" dirty="0">
                          <a:solidFill>
                            <a:schemeClr val="bg1"/>
                          </a:solidFill>
                        </a:rPr>
                        <a:t> the meeting of the </a:t>
                      </a:r>
                      <a:r>
                        <a:rPr lang="en-US" sz="1800" b="1" baseline="0" dirty="0" err="1">
                          <a:solidFill>
                            <a:schemeClr val="bg1"/>
                          </a:solidFill>
                        </a:rPr>
                        <a:t>Mowbray</a:t>
                      </a:r>
                      <a:r>
                        <a:rPr lang="en-US" sz="1800" b="1" baseline="0" dirty="0">
                          <a:solidFill>
                            <a:schemeClr val="bg1"/>
                          </a:solidFill>
                        </a:rPr>
                        <a:t> House, Rhodes agreed to advance the objectives of the Society of the Elect through the establishment of school and universities, the acquisition of newspapers, the creation of lectureships, and the dispatch of propaganda throughout England. Do you see the familiarity of today?</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1"/>
                  </a:ext>
                </a:extLst>
              </a:tr>
              <a:tr h="569129">
                <a:tc>
                  <a:txBody>
                    <a:bodyPr/>
                    <a:lstStyle/>
                    <a:p>
                      <a:pPr marL="285750" indent="-285750">
                        <a:buFont typeface="Wingdings" pitchFamily="2" charset="2"/>
                        <a:buChar char="Ø"/>
                      </a:pPr>
                      <a:r>
                        <a:rPr lang="en-US" sz="1800" b="1" dirty="0">
                          <a:solidFill>
                            <a:schemeClr val="bg1"/>
                          </a:solidFill>
                        </a:rPr>
                        <a:t>All of the members</a:t>
                      </a:r>
                      <a:r>
                        <a:rPr lang="en-US" sz="1800" b="1" baseline="0" dirty="0">
                          <a:solidFill>
                            <a:schemeClr val="bg1"/>
                          </a:solidFill>
                        </a:rPr>
                        <a:t> of the Society of Elect were all tied together by being Freemasons. Therefore, the Society took up the principals of the ancient path to enlightenment and salvation on the basis of the teachings of freemasonry. They begin to worship Satan.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2"/>
                  </a:ext>
                </a:extLst>
              </a:tr>
              <a:tr h="569129">
                <a:tc>
                  <a:txBody>
                    <a:bodyPr/>
                    <a:lstStyle/>
                    <a:p>
                      <a:pPr marL="285750" indent="-285750">
                        <a:buFont typeface="Wingdings" pitchFamily="2" charset="2"/>
                        <a:buChar char="Ø"/>
                      </a:pPr>
                      <a:r>
                        <a:rPr lang="en-US" sz="1800" b="1" dirty="0">
                          <a:solidFill>
                            <a:schemeClr val="bg1"/>
                          </a:solidFill>
                        </a:rPr>
                        <a:t>1902</a:t>
                      </a:r>
                      <a:r>
                        <a:rPr lang="en-US" sz="1800" b="1" baseline="0" dirty="0">
                          <a:solidFill>
                            <a:schemeClr val="bg1"/>
                          </a:solidFill>
                        </a:rPr>
                        <a:t> Rhodes dies and Lord Milner took the head of the Society of the Elect. It was after Rhodes death to aid in conquering the United States and as executor of the Rhodes estate created the Rhodes Scholarship program that is even today – Rhodes Scholar. Rhodes was buried with the Union Jack flag draped across his coffin.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18464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7" name="Table 6">
            <a:extLst>
              <a:ext uri="{FF2B5EF4-FFF2-40B4-BE49-F238E27FC236}">
                <a16:creationId xmlns:a16="http://schemas.microsoft.com/office/drawing/2014/main" id="{8DCDFFB8-7F6C-A57C-E0B0-E5577201088F}"/>
              </a:ext>
            </a:extLst>
          </p:cNvPr>
          <p:cNvGraphicFramePr>
            <a:graphicFrameLocks noGrp="1"/>
          </p:cNvGraphicFramePr>
          <p:nvPr/>
        </p:nvGraphicFramePr>
        <p:xfrm>
          <a:off x="1219200" y="1474830"/>
          <a:ext cx="9753600" cy="5034280"/>
        </p:xfrm>
        <a:graphic>
          <a:graphicData uri="http://schemas.openxmlformats.org/drawingml/2006/table">
            <a:tbl>
              <a:tblPr firstRow="1" bandRow="1">
                <a:tableStyleId>{5C22544A-7EE6-4342-B048-85BDC9FD1C3A}</a:tableStyleId>
              </a:tblPr>
              <a:tblGrid>
                <a:gridCol w="9753600">
                  <a:extLst>
                    <a:ext uri="{9D8B030D-6E8A-4147-A177-3AD203B41FA5}">
                      <a16:colId xmlns:a16="http://schemas.microsoft.com/office/drawing/2014/main" val="20000"/>
                    </a:ext>
                  </a:extLst>
                </a:gridCol>
              </a:tblGrid>
              <a:tr h="370840">
                <a:tc>
                  <a:txBody>
                    <a:bodyPr/>
                    <a:lstStyle/>
                    <a:p>
                      <a:pPr algn="ctr"/>
                      <a:r>
                        <a:rPr lang="en-US" sz="1600" baseline="0" dirty="0">
                          <a:solidFill>
                            <a:schemeClr val="bg1"/>
                          </a:solidFill>
                        </a:rPr>
                        <a:t>CENTRAL BANKING SYSTEM  IN THE UNITED STATES</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1153160">
                <a:tc>
                  <a:txBody>
                    <a:bodyPr/>
                    <a:lstStyle/>
                    <a:p>
                      <a:pPr marL="285750" indent="-285750">
                        <a:buFont typeface="Wingdings" pitchFamily="2" charset="2"/>
                        <a:buChar char="Ø"/>
                      </a:pPr>
                      <a:r>
                        <a:rPr lang="en-US" sz="1800" b="1" dirty="0">
                          <a:solidFill>
                            <a:schemeClr val="bg1"/>
                          </a:solidFill>
                        </a:rPr>
                        <a:t>In 1902</a:t>
                      </a:r>
                      <a:r>
                        <a:rPr lang="en-US" sz="1800" b="1" baseline="0" dirty="0">
                          <a:solidFill>
                            <a:schemeClr val="bg1"/>
                          </a:solidFill>
                        </a:rPr>
                        <a:t> J. P. Morgan had been convinced by Nathan Rothschild to establish a central bank in the Untied States, as a counterpart to the Bank of England and to serve as a founding member of the Pilgrim Society in New York. Cornelius Vanderbilt was called upon by Rothschild and Lord Roseberry to become a pilgrim member and dedicate a portion of his wealth to the creation of a one-world government. Waldorf Astoria, the New York real estate tycoon, joined the British Round Table ( The new name of Society of Elect). Behind all these men of wealth and structure Nathan Rothschild had all the bank components in place to now come back to the United States as primary banks owner and have his extension of the central bank once again.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3"/>
                  </a:ext>
                </a:extLst>
              </a:tr>
              <a:tr h="370840">
                <a:tc>
                  <a:txBody>
                    <a:bodyPr/>
                    <a:lstStyle/>
                    <a:p>
                      <a:pPr marL="285750" indent="-285750">
                        <a:buFont typeface="Wingdings" pitchFamily="2" charset="2"/>
                        <a:buChar char="Ø"/>
                      </a:pPr>
                      <a:r>
                        <a:rPr lang="en-US" sz="1800" b="1" dirty="0">
                          <a:solidFill>
                            <a:schemeClr val="bg1"/>
                          </a:solidFill>
                        </a:rPr>
                        <a:t>In 1912</a:t>
                      </a:r>
                      <a:r>
                        <a:rPr lang="en-US" sz="1800" b="1" baseline="0" dirty="0">
                          <a:solidFill>
                            <a:schemeClr val="bg1"/>
                          </a:solidFill>
                        </a:rPr>
                        <a:t> the rigged election, Morgan provided the funds for Theodore Roosevelt to run as a candidate for the newly created Progressive (Bull Moose) Party. Roosevelt ran against Woodrow Wilson, the Democrat Party candidate. The plan was to have Woodrow Wilson win but to do so the Powers-to-Be had to remove Taft from the race by the placement of Roosevelt.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1"/>
                  </a:ext>
                </a:extLst>
              </a:tr>
              <a:tr h="0">
                <a:tc>
                  <a:txBody>
                    <a:bodyPr/>
                    <a:lstStyle/>
                    <a:p>
                      <a:pPr marL="285750" indent="-285750">
                        <a:buFont typeface="Wingdings" pitchFamily="2" charset="2"/>
                        <a:buChar char="Ø"/>
                      </a:pPr>
                      <a:r>
                        <a:rPr lang="en-US" sz="1800" b="1" dirty="0">
                          <a:solidFill>
                            <a:schemeClr val="bg1"/>
                          </a:solidFill>
                        </a:rPr>
                        <a:t>In 1913,</a:t>
                      </a:r>
                      <a:r>
                        <a:rPr lang="en-US" sz="1800" b="1" baseline="0" dirty="0">
                          <a:solidFill>
                            <a:schemeClr val="bg1"/>
                          </a:solidFill>
                        </a:rPr>
                        <a:t> with Wilson in the White House, the Glass Act was formulated and presented to Congress as the “peoples bill”. The bill was defeated but on December 13, 1913, the Federal Reserve Act became law. This set the stage to control the United States complete money supply once again. This remains intact today.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6872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5" name="Title 4">
            <a:extLst>
              <a:ext uri="{FF2B5EF4-FFF2-40B4-BE49-F238E27FC236}">
                <a16:creationId xmlns:a16="http://schemas.microsoft.com/office/drawing/2014/main" id="{12B0192B-D463-9365-035A-50368FCC7E3F}"/>
              </a:ext>
            </a:extLst>
          </p:cNvPr>
          <p:cNvSpPr>
            <a:spLocks noGrp="1"/>
          </p:cNvSpPr>
          <p:nvPr>
            <p:ph type="ctrTitle"/>
          </p:nvPr>
        </p:nvSpPr>
        <p:spPr>
          <a:xfrm>
            <a:off x="0" y="1122363"/>
            <a:ext cx="12192000" cy="2387600"/>
          </a:xfrm>
        </p:spPr>
        <p:txBody>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Collapse of the World Financial System</a:t>
            </a:r>
            <a:b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The Convergence of History</a:t>
            </a:r>
          </a:p>
        </p:txBody>
      </p:sp>
      <p:sp>
        <p:nvSpPr>
          <p:cNvPr id="8" name="Subtitle 7">
            <a:extLst>
              <a:ext uri="{FF2B5EF4-FFF2-40B4-BE49-F238E27FC236}">
                <a16:creationId xmlns:a16="http://schemas.microsoft.com/office/drawing/2014/main" id="{8062CE54-2C19-2AAE-19C5-7B640D2B6E4B}"/>
              </a:ext>
            </a:extLst>
          </p:cNvPr>
          <p:cNvSpPr>
            <a:spLocks noGrp="1"/>
          </p:cNvSpPr>
          <p:nvPr>
            <p:ph type="subTitle" idx="1"/>
          </p:nvPr>
        </p:nvSpPr>
        <p:spPr/>
        <p:txBody>
          <a:bodyPr>
            <a:normAutofit fontScale="40000" lnSpcReduction="20000"/>
          </a:bodyPr>
          <a:lstStyle/>
          <a:p>
            <a:endParaRPr lang="en-US" sz="6000" dirty="0">
              <a:solidFill>
                <a:schemeClr val="bg1"/>
              </a:solidFill>
            </a:endParaRPr>
          </a:p>
          <a:p>
            <a:r>
              <a:rPr lang="en-US" sz="6000" dirty="0">
                <a:solidFill>
                  <a:schemeClr val="bg1"/>
                </a:solidFill>
              </a:rPr>
              <a:t>ALPHAVET PODCAST </a:t>
            </a:r>
          </a:p>
          <a:p>
            <a:r>
              <a:rPr lang="en-US" sz="6000" dirty="0">
                <a:solidFill>
                  <a:schemeClr val="bg1"/>
                </a:solidFill>
              </a:rPr>
              <a:t>PART 2</a:t>
            </a:r>
          </a:p>
          <a:p>
            <a:r>
              <a:rPr lang="en-US" sz="6000" dirty="0">
                <a:solidFill>
                  <a:schemeClr val="bg1"/>
                </a:solidFill>
              </a:rPr>
              <a:t>Thursday 23, 2023</a:t>
            </a:r>
          </a:p>
        </p:txBody>
      </p:sp>
    </p:spTree>
    <p:extLst>
      <p:ext uri="{BB962C8B-B14F-4D97-AF65-F5344CB8AC3E}">
        <p14:creationId xmlns:p14="http://schemas.microsoft.com/office/powerpoint/2010/main" val="751980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8" name="Table 7">
            <a:extLst>
              <a:ext uri="{FF2B5EF4-FFF2-40B4-BE49-F238E27FC236}">
                <a16:creationId xmlns:a16="http://schemas.microsoft.com/office/drawing/2014/main" id="{4140D95A-B453-5AAF-CFD4-A5A4BC56B4EE}"/>
              </a:ext>
            </a:extLst>
          </p:cNvPr>
          <p:cNvGraphicFramePr>
            <a:graphicFrameLocks noGrp="1"/>
          </p:cNvGraphicFramePr>
          <p:nvPr/>
        </p:nvGraphicFramePr>
        <p:xfrm>
          <a:off x="1219200" y="1640086"/>
          <a:ext cx="9753600" cy="2473960"/>
        </p:xfrm>
        <a:graphic>
          <a:graphicData uri="http://schemas.openxmlformats.org/drawingml/2006/table">
            <a:tbl>
              <a:tblPr firstRow="1" bandRow="1">
                <a:tableStyleId>{5C22544A-7EE6-4342-B048-85BDC9FD1C3A}</a:tableStyleId>
              </a:tblPr>
              <a:tblGrid>
                <a:gridCol w="9753600">
                  <a:extLst>
                    <a:ext uri="{9D8B030D-6E8A-4147-A177-3AD203B41FA5}">
                      <a16:colId xmlns:a16="http://schemas.microsoft.com/office/drawing/2014/main" val="20000"/>
                    </a:ext>
                  </a:extLst>
                </a:gridCol>
              </a:tblGrid>
              <a:tr h="370840">
                <a:tc>
                  <a:txBody>
                    <a:bodyPr/>
                    <a:lstStyle/>
                    <a:p>
                      <a:pPr algn="ctr"/>
                      <a:r>
                        <a:rPr lang="en-US" sz="1600" baseline="0" dirty="0">
                          <a:solidFill>
                            <a:schemeClr val="bg1"/>
                          </a:solidFill>
                        </a:rPr>
                        <a:t>CARTEL SILENT WEAPON</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1000760">
                <a:tc>
                  <a:txBody>
                    <a:bodyPr/>
                    <a:lstStyle/>
                    <a:p>
                      <a:pPr marL="285750" indent="-285750">
                        <a:buFont typeface="Wingdings" pitchFamily="2" charset="2"/>
                        <a:buChar char="Ø"/>
                      </a:pPr>
                      <a:r>
                        <a:rPr lang="en-US" sz="1800" b="1" dirty="0">
                          <a:solidFill>
                            <a:schemeClr val="bg1"/>
                          </a:solidFill>
                        </a:rPr>
                        <a:t>Comparison</a:t>
                      </a:r>
                      <a:r>
                        <a:rPr lang="en-US" sz="1800" b="1" baseline="0" dirty="0">
                          <a:solidFill>
                            <a:schemeClr val="bg1"/>
                          </a:solidFill>
                        </a:rPr>
                        <a:t> to Economics</a:t>
                      </a:r>
                    </a:p>
                    <a:p>
                      <a:pPr marL="742950" lvl="1" indent="-285750">
                        <a:buFont typeface="Wingdings" pitchFamily="2" charset="2"/>
                        <a:buChar char="Ø"/>
                      </a:pPr>
                      <a:r>
                        <a:rPr lang="en-US" sz="1800" b="1" dirty="0">
                          <a:solidFill>
                            <a:schemeClr val="bg1"/>
                          </a:solidFill>
                        </a:rPr>
                        <a:t>Economic Capacitance</a:t>
                      </a:r>
                      <a:r>
                        <a:rPr lang="en-US" sz="1800" b="1" baseline="0" dirty="0">
                          <a:solidFill>
                            <a:schemeClr val="bg1"/>
                          </a:solidFill>
                        </a:rPr>
                        <a:t> – Capital (money, stock/inventory, investments in buildings and durables, etc.)</a:t>
                      </a:r>
                    </a:p>
                    <a:p>
                      <a:pPr marL="742950" lvl="1" indent="-285750">
                        <a:buFont typeface="Wingdings" pitchFamily="2" charset="2"/>
                        <a:buChar char="Ø"/>
                      </a:pPr>
                      <a:r>
                        <a:rPr lang="en-US" sz="1800" b="1" baseline="0" dirty="0">
                          <a:solidFill>
                            <a:schemeClr val="bg1"/>
                          </a:solidFill>
                        </a:rPr>
                        <a:t>Economic Conductance – Goods (production flow coefficient)</a:t>
                      </a:r>
                    </a:p>
                    <a:p>
                      <a:pPr marL="742950" lvl="1" indent="-285750">
                        <a:buFont typeface="Wingdings" pitchFamily="2" charset="2"/>
                        <a:buChar char="Ø"/>
                      </a:pPr>
                      <a:r>
                        <a:rPr lang="en-US" sz="1800" b="1" baseline="0" dirty="0">
                          <a:solidFill>
                            <a:schemeClr val="bg1"/>
                          </a:solidFill>
                        </a:rPr>
                        <a:t>Economic Inductance – Services (the influence of the population of industry output)</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2"/>
                  </a:ext>
                </a:extLst>
              </a:tr>
              <a:tr h="370840">
                <a:tc>
                  <a:txBody>
                    <a:bodyPr/>
                    <a:lstStyle/>
                    <a:p>
                      <a:pPr marL="285750" indent="-285750">
                        <a:buFont typeface="Wingdings" pitchFamily="2" charset="2"/>
                        <a:buChar char="Ø"/>
                      </a:pPr>
                      <a:r>
                        <a:rPr lang="en-US" sz="1800" b="1" dirty="0">
                          <a:solidFill>
                            <a:schemeClr val="bg1"/>
                          </a:solidFill>
                        </a:rPr>
                        <a:t>All of the mathematical theory developed in the study of one energy system can be immediately applied in the study of any other energy system  (mechanics,</a:t>
                      </a:r>
                      <a:r>
                        <a:rPr lang="en-US" sz="1800" b="1" baseline="0" dirty="0">
                          <a:solidFill>
                            <a:schemeClr val="bg1"/>
                          </a:solidFill>
                        </a:rPr>
                        <a:t> electronics ,etc. to economics)</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40442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3" name="Table 2">
            <a:extLst>
              <a:ext uri="{FF2B5EF4-FFF2-40B4-BE49-F238E27FC236}">
                <a16:creationId xmlns:a16="http://schemas.microsoft.com/office/drawing/2014/main" id="{2444EBC3-BD8E-2D43-040C-A2A0C14FE1F2}"/>
              </a:ext>
            </a:extLst>
          </p:cNvPr>
          <p:cNvGraphicFramePr>
            <a:graphicFrameLocks noGrp="1"/>
          </p:cNvGraphicFramePr>
          <p:nvPr>
            <p:extLst>
              <p:ext uri="{D42A27DB-BD31-4B8C-83A1-F6EECF244321}">
                <p14:modId xmlns:p14="http://schemas.microsoft.com/office/powerpoint/2010/main" val="2672874446"/>
              </p:ext>
            </p:extLst>
          </p:nvPr>
        </p:nvGraphicFramePr>
        <p:xfrm>
          <a:off x="1219200" y="1278882"/>
          <a:ext cx="9753600" cy="5491480"/>
        </p:xfrm>
        <a:graphic>
          <a:graphicData uri="http://schemas.openxmlformats.org/drawingml/2006/table">
            <a:tbl>
              <a:tblPr firstRow="1" bandRow="1">
                <a:tableStyleId>{5C22544A-7EE6-4342-B048-85BDC9FD1C3A}</a:tableStyleId>
              </a:tblPr>
              <a:tblGrid>
                <a:gridCol w="9753600">
                  <a:extLst>
                    <a:ext uri="{9D8B030D-6E8A-4147-A177-3AD203B41FA5}">
                      <a16:colId xmlns:a16="http://schemas.microsoft.com/office/drawing/2014/main" val="20000"/>
                    </a:ext>
                  </a:extLst>
                </a:gridCol>
              </a:tblGrid>
              <a:tr h="370840">
                <a:tc>
                  <a:txBody>
                    <a:bodyPr/>
                    <a:lstStyle/>
                    <a:p>
                      <a:pPr algn="ctr"/>
                      <a:r>
                        <a:rPr lang="en-US" sz="1600" baseline="0" dirty="0">
                          <a:solidFill>
                            <a:schemeClr val="bg1"/>
                          </a:solidFill>
                        </a:rPr>
                        <a:t>ROTHSCHILD ENERGY  DISCOVERY</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528320">
                <a:tc>
                  <a:txBody>
                    <a:bodyPr/>
                    <a:lstStyle/>
                    <a:p>
                      <a:pPr marL="285750" indent="-285750">
                        <a:buFont typeface="Wingdings" pitchFamily="2" charset="2"/>
                        <a:buChar char="Ø"/>
                      </a:pPr>
                      <a:r>
                        <a:rPr lang="en-US" sz="1800" b="1" dirty="0">
                          <a:solidFill>
                            <a:schemeClr val="bg1"/>
                          </a:solidFill>
                        </a:rPr>
                        <a:t>Discovered</a:t>
                      </a:r>
                      <a:r>
                        <a:rPr lang="en-US" sz="1800" b="1" baseline="0" dirty="0">
                          <a:solidFill>
                            <a:schemeClr val="bg1"/>
                          </a:solidFill>
                        </a:rPr>
                        <a:t> the basic principle of power, influence and control over people as applied to economics. When you assume the appearance of power – people give it to you.</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2"/>
                  </a:ext>
                </a:extLst>
              </a:tr>
              <a:tr h="370840">
                <a:tc>
                  <a:txBody>
                    <a:bodyPr/>
                    <a:lstStyle/>
                    <a:p>
                      <a:pPr marL="285750" indent="-285750">
                        <a:buFont typeface="Wingdings" pitchFamily="2" charset="2"/>
                        <a:buChar char="Ø"/>
                      </a:pPr>
                      <a:r>
                        <a:rPr lang="en-US" sz="1800" b="1" dirty="0">
                          <a:solidFill>
                            <a:schemeClr val="bg1"/>
                          </a:solidFill>
                        </a:rPr>
                        <a:t>Discovered that</a:t>
                      </a:r>
                      <a:r>
                        <a:rPr lang="en-US" sz="1800" b="1" baseline="0" dirty="0">
                          <a:solidFill>
                            <a:schemeClr val="bg1"/>
                          </a:solidFill>
                        </a:rPr>
                        <a:t> currency or deposit loan accounts had the required appearance of power that would induce people to give up real wealth in exchange for a promise of a greater wealth. People would deposit real wealth in exchange for promissory notes.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1"/>
                  </a:ext>
                </a:extLst>
              </a:tr>
              <a:tr h="370840">
                <a:tc>
                  <a:txBody>
                    <a:bodyPr/>
                    <a:lstStyle/>
                    <a:p>
                      <a:pPr marL="285750" indent="-285750">
                        <a:buFont typeface="Wingdings" pitchFamily="2" charset="2"/>
                        <a:buChar char="Ø"/>
                      </a:pPr>
                      <a:r>
                        <a:rPr lang="en-US" sz="1800" b="1" dirty="0">
                          <a:solidFill>
                            <a:schemeClr val="bg1"/>
                          </a:solidFill>
                        </a:rPr>
                        <a:t>Found that he could issue more notes than he had backing for, so long as he had someone’s stock of gold as a persuader</a:t>
                      </a:r>
                      <a:r>
                        <a:rPr lang="en-US" sz="1800" b="1" baseline="0" dirty="0">
                          <a:solidFill>
                            <a:schemeClr val="bg1"/>
                          </a:solidFill>
                        </a:rPr>
                        <a:t> to show to his customers. Rothschild loaned his promissory notes to consumers and governments for their gold.</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3"/>
                  </a:ext>
                </a:extLst>
              </a:tr>
              <a:tr h="370840">
                <a:tc>
                  <a:txBody>
                    <a:bodyPr/>
                    <a:lstStyle/>
                    <a:p>
                      <a:pPr marL="285750" indent="-285750">
                        <a:buFont typeface="Wingdings" pitchFamily="2" charset="2"/>
                        <a:buChar char="Ø"/>
                      </a:pPr>
                      <a:r>
                        <a:rPr lang="en-US" sz="1800" b="1" dirty="0">
                          <a:solidFill>
                            <a:schemeClr val="bg1"/>
                          </a:solidFill>
                        </a:rPr>
                        <a:t>His scheme</a:t>
                      </a:r>
                      <a:r>
                        <a:rPr lang="en-US" sz="1800" b="1" baseline="0" dirty="0">
                          <a:solidFill>
                            <a:schemeClr val="bg1"/>
                          </a:solidFill>
                        </a:rPr>
                        <a:t> was he would loan a lot of promissory notes then he would control the availability of currency (make money scarce), tighten the controls of the system, and collect collateral through obligations of contracts. In other words, he would give money to the world and get them hooked for a need then tighten the money supply requiring more people to need credit and provide him more collateral for more promissory notes. The credit system was then live and well and wealth was moving from consumers and governments to the Central Bank Cartel. We became slaves.</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4"/>
                  </a:ext>
                </a:extLst>
              </a:tr>
              <a:tr h="370840">
                <a:tc>
                  <a:txBody>
                    <a:bodyPr/>
                    <a:lstStyle/>
                    <a:p>
                      <a:pPr marL="285750" indent="-285750">
                        <a:buFont typeface="Wingdings" pitchFamily="2" charset="2"/>
                        <a:buChar char="Ø"/>
                      </a:pPr>
                      <a:r>
                        <a:rPr lang="en-US" sz="1800" b="1" dirty="0">
                          <a:solidFill>
                            <a:schemeClr val="bg1"/>
                          </a:solidFill>
                        </a:rPr>
                        <a:t>Governments were forced either to turn over control then</a:t>
                      </a:r>
                      <a:r>
                        <a:rPr lang="en-US" sz="1800" b="1" baseline="0" dirty="0">
                          <a:solidFill>
                            <a:schemeClr val="bg1"/>
                          </a:solidFill>
                        </a:rPr>
                        <a:t> of their economic system to have his support in the form of more money supply and lower interest rates. Rothschild set the Banking Cartel up to control all countries.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9048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7" name="Table 6">
            <a:extLst>
              <a:ext uri="{FF2B5EF4-FFF2-40B4-BE49-F238E27FC236}">
                <a16:creationId xmlns:a16="http://schemas.microsoft.com/office/drawing/2014/main" id="{6F282C5C-CF2C-BE1C-EECD-C07C8E20E642}"/>
              </a:ext>
            </a:extLst>
          </p:cNvPr>
          <p:cNvGraphicFramePr>
            <a:graphicFrameLocks noGrp="1"/>
          </p:cNvGraphicFramePr>
          <p:nvPr/>
        </p:nvGraphicFramePr>
        <p:xfrm>
          <a:off x="723900" y="1727031"/>
          <a:ext cx="10744200" cy="4485640"/>
        </p:xfrm>
        <a:graphic>
          <a:graphicData uri="http://schemas.openxmlformats.org/drawingml/2006/table">
            <a:tbl>
              <a:tblPr firstRow="1" bandRow="1">
                <a:tableStyleId>{5C22544A-7EE6-4342-B048-85BDC9FD1C3A}</a:tableStyleId>
              </a:tblPr>
              <a:tblGrid>
                <a:gridCol w="10744200">
                  <a:extLst>
                    <a:ext uri="{9D8B030D-6E8A-4147-A177-3AD203B41FA5}">
                      <a16:colId xmlns:a16="http://schemas.microsoft.com/office/drawing/2014/main" val="20000"/>
                    </a:ext>
                  </a:extLst>
                </a:gridCol>
              </a:tblGrid>
              <a:tr h="370840">
                <a:tc>
                  <a:txBody>
                    <a:bodyPr/>
                    <a:lstStyle/>
                    <a:p>
                      <a:pPr algn="ctr"/>
                      <a:r>
                        <a:rPr lang="en-US" sz="1600" baseline="0" dirty="0">
                          <a:solidFill>
                            <a:schemeClr val="bg1"/>
                          </a:solidFill>
                        </a:rPr>
                        <a:t>CREDIT AS CURRENCY</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528320">
                <a:tc>
                  <a:txBody>
                    <a:bodyPr/>
                    <a:lstStyle/>
                    <a:p>
                      <a:pPr marL="285750" indent="-285750">
                        <a:buFont typeface="Wingdings" pitchFamily="2" charset="2"/>
                        <a:buChar char="Ø"/>
                      </a:pPr>
                      <a:r>
                        <a:rPr lang="en-US" sz="1600" b="1" dirty="0">
                          <a:solidFill>
                            <a:schemeClr val="bg1"/>
                          </a:solidFill>
                        </a:rPr>
                        <a:t>Based upon</a:t>
                      </a:r>
                      <a:r>
                        <a:rPr lang="en-US" sz="1600" b="1" baseline="0" dirty="0">
                          <a:solidFill>
                            <a:schemeClr val="bg1"/>
                          </a:solidFill>
                        </a:rPr>
                        <a:t> Rothschild wealth transfer system of collateral to promissory notes credit became currency. Everyone had to have it. Not only was collateral given up for worthless paper but so was consumer credit now available for high interest rates. </a:t>
                      </a:r>
                      <a:endParaRPr lang="en-US" sz="1600" b="1" dirty="0">
                        <a:solidFill>
                          <a:schemeClr val="bg1"/>
                        </a:solidFill>
                      </a:endParaRPr>
                    </a:p>
                  </a:txBody>
                  <a:tcPr>
                    <a:solidFill>
                      <a:schemeClr val="tx1"/>
                    </a:solidFill>
                  </a:tcPr>
                </a:tc>
                <a:extLst>
                  <a:ext uri="{0D108BD9-81ED-4DB2-BD59-A6C34878D82A}">
                    <a16:rowId xmlns:a16="http://schemas.microsoft.com/office/drawing/2014/main" val="10002"/>
                  </a:ext>
                </a:extLst>
              </a:tr>
              <a:tr h="370840">
                <a:tc>
                  <a:txBody>
                    <a:bodyPr/>
                    <a:lstStyle/>
                    <a:p>
                      <a:pPr marL="285750" indent="-285750">
                        <a:buFont typeface="Wingdings" pitchFamily="2" charset="2"/>
                        <a:buChar char="Ø"/>
                      </a:pPr>
                      <a:r>
                        <a:rPr lang="en-US" sz="1600" b="1" dirty="0">
                          <a:solidFill>
                            <a:schemeClr val="bg1"/>
                          </a:solidFill>
                        </a:rPr>
                        <a:t>Credit has the appearance to all as capital when in fact it is negative capital</a:t>
                      </a:r>
                      <a:r>
                        <a:rPr lang="en-US" sz="1600" b="1" baseline="0" dirty="0">
                          <a:solidFill>
                            <a:schemeClr val="bg1"/>
                          </a:solidFill>
                        </a:rPr>
                        <a:t> and instead of stimulating economic growth it lowers it. Not one tells you the true cost of the credit cycle. It has the appearance of being a service to everyone when in fact it is debt. This causes an economic inductance instead of an economic capacitance, and at point of balancing, will cause a negation of population (war, genocide),</a:t>
                      </a:r>
                      <a:endParaRPr lang="en-US" sz="1600" b="1" dirty="0">
                        <a:solidFill>
                          <a:schemeClr val="bg1"/>
                        </a:solidFill>
                      </a:endParaRPr>
                    </a:p>
                  </a:txBody>
                  <a:tcPr>
                    <a:solidFill>
                      <a:schemeClr val="tx1"/>
                    </a:solidFill>
                  </a:tcPr>
                </a:tc>
                <a:extLst>
                  <a:ext uri="{0D108BD9-81ED-4DB2-BD59-A6C34878D82A}">
                    <a16:rowId xmlns:a16="http://schemas.microsoft.com/office/drawing/2014/main" val="10001"/>
                  </a:ext>
                </a:extLst>
              </a:tr>
              <a:tr h="370840">
                <a:tc>
                  <a:txBody>
                    <a:bodyPr/>
                    <a:lstStyle/>
                    <a:p>
                      <a:pPr marL="285750" indent="-285750">
                        <a:buFont typeface="Wingdings" pitchFamily="2" charset="2"/>
                        <a:buChar char="Ø"/>
                      </a:pPr>
                      <a:r>
                        <a:rPr lang="en-US" sz="1600" b="1" dirty="0">
                          <a:solidFill>
                            <a:schemeClr val="bg1"/>
                          </a:solidFill>
                        </a:rPr>
                        <a:t>War is the balancing of the system by using war to generate</a:t>
                      </a:r>
                      <a:r>
                        <a:rPr lang="en-US" sz="1600" b="1" baseline="0" dirty="0">
                          <a:solidFill>
                            <a:schemeClr val="bg1"/>
                          </a:solidFill>
                        </a:rPr>
                        <a:t> a more need of promissory notes, killing off the true creditors the people which have been taught to exchange true value for inflated currency leaving the collateral behind to the Banking Cartel upon death for repayment of debt. </a:t>
                      </a:r>
                      <a:endParaRPr lang="en-US" sz="1600" b="1" dirty="0">
                        <a:solidFill>
                          <a:schemeClr val="bg1"/>
                        </a:solidFill>
                      </a:endParaRPr>
                    </a:p>
                  </a:txBody>
                  <a:tcPr>
                    <a:solidFill>
                      <a:schemeClr val="tx1"/>
                    </a:solidFill>
                  </a:tcPr>
                </a:tc>
                <a:extLst>
                  <a:ext uri="{0D108BD9-81ED-4DB2-BD59-A6C34878D82A}">
                    <a16:rowId xmlns:a16="http://schemas.microsoft.com/office/drawing/2014/main" val="10003"/>
                  </a:ext>
                </a:extLst>
              </a:tr>
              <a:tr h="370840">
                <a:tc>
                  <a:txBody>
                    <a:bodyPr/>
                    <a:lstStyle/>
                    <a:p>
                      <a:pPr marL="285750" indent="-285750">
                        <a:buFont typeface="Wingdings" pitchFamily="2" charset="2"/>
                        <a:buChar char="Ø"/>
                      </a:pPr>
                      <a:r>
                        <a:rPr lang="en-US" sz="1600" b="1" dirty="0">
                          <a:solidFill>
                            <a:schemeClr val="bg1"/>
                          </a:solidFill>
                        </a:rPr>
                        <a:t>Rothschild</a:t>
                      </a:r>
                      <a:r>
                        <a:rPr lang="en-US" sz="1600" b="1" baseline="0" dirty="0">
                          <a:solidFill>
                            <a:schemeClr val="bg1"/>
                          </a:solidFill>
                        </a:rPr>
                        <a:t> discovered that currency gave him the power to rearrange the economic structure to his own advantage, to shift economic inductance to those economic positions which would encourage the greatest economic instability and oscillation – ECONOMIC DOOM AT WILL!</a:t>
                      </a:r>
                      <a:endParaRPr lang="en-US" sz="1600" b="1" dirty="0">
                        <a:solidFill>
                          <a:schemeClr val="bg1"/>
                        </a:solidFill>
                      </a:endParaRPr>
                    </a:p>
                  </a:txBody>
                  <a:tcPr>
                    <a:solidFill>
                      <a:schemeClr val="tx1"/>
                    </a:solidFill>
                  </a:tcPr>
                </a:tc>
                <a:extLst>
                  <a:ext uri="{0D108BD9-81ED-4DB2-BD59-A6C34878D82A}">
                    <a16:rowId xmlns:a16="http://schemas.microsoft.com/office/drawing/2014/main" val="10004"/>
                  </a:ext>
                </a:extLst>
              </a:tr>
              <a:tr h="370840">
                <a:tc>
                  <a:txBody>
                    <a:bodyPr/>
                    <a:lstStyle/>
                    <a:p>
                      <a:pPr marL="285750" indent="-285750">
                        <a:buFont typeface="Wingdings" pitchFamily="2" charset="2"/>
                        <a:buChar char="Ø"/>
                      </a:pPr>
                      <a:r>
                        <a:rPr lang="en-US" sz="1600" b="1" dirty="0">
                          <a:solidFill>
                            <a:schemeClr val="bg1"/>
                          </a:solidFill>
                        </a:rPr>
                        <a:t>The final step was the development</a:t>
                      </a:r>
                      <a:r>
                        <a:rPr lang="en-US" sz="1600" b="1" baseline="0" dirty="0">
                          <a:solidFill>
                            <a:schemeClr val="bg1"/>
                          </a:solidFill>
                        </a:rPr>
                        <a:t> of real time computing power. This gave Rothschild the ability to control pricing and money supply real time.</a:t>
                      </a:r>
                      <a:endParaRPr lang="en-US" sz="1600" b="1" dirty="0">
                        <a:solidFill>
                          <a:schemeClr val="bg1"/>
                        </a:solidFill>
                      </a:endParaRP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8955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3" name="Table 2">
            <a:extLst>
              <a:ext uri="{FF2B5EF4-FFF2-40B4-BE49-F238E27FC236}">
                <a16:creationId xmlns:a16="http://schemas.microsoft.com/office/drawing/2014/main" id="{4A3999EE-5746-0A48-2966-70E84E1A3EF4}"/>
              </a:ext>
            </a:extLst>
          </p:cNvPr>
          <p:cNvGraphicFramePr>
            <a:graphicFrameLocks noGrp="1"/>
          </p:cNvGraphicFramePr>
          <p:nvPr/>
        </p:nvGraphicFramePr>
        <p:xfrm>
          <a:off x="723900" y="1491159"/>
          <a:ext cx="10744200" cy="3845560"/>
        </p:xfrm>
        <a:graphic>
          <a:graphicData uri="http://schemas.openxmlformats.org/drawingml/2006/table">
            <a:tbl>
              <a:tblPr firstRow="1" bandRow="1">
                <a:tableStyleId>{5C22544A-7EE6-4342-B048-85BDC9FD1C3A}</a:tableStyleId>
              </a:tblPr>
              <a:tblGrid>
                <a:gridCol w="10744200">
                  <a:extLst>
                    <a:ext uri="{9D8B030D-6E8A-4147-A177-3AD203B41FA5}">
                      <a16:colId xmlns:a16="http://schemas.microsoft.com/office/drawing/2014/main" val="20000"/>
                    </a:ext>
                  </a:extLst>
                </a:gridCol>
              </a:tblGrid>
              <a:tr h="370840">
                <a:tc>
                  <a:txBody>
                    <a:bodyPr/>
                    <a:lstStyle/>
                    <a:p>
                      <a:pPr algn="ctr"/>
                      <a:r>
                        <a:rPr lang="en-US" sz="1600" baseline="0" dirty="0">
                          <a:solidFill>
                            <a:schemeClr val="bg1"/>
                          </a:solidFill>
                        </a:rPr>
                        <a:t>THE FEDERAL RESERVE SYSTEM</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528320">
                <a:tc>
                  <a:txBody>
                    <a:bodyPr/>
                    <a:lstStyle/>
                    <a:p>
                      <a:pPr marL="285750" indent="-285750">
                        <a:buFont typeface="Wingdings" pitchFamily="2" charset="2"/>
                        <a:buChar char="Ø"/>
                      </a:pPr>
                      <a:r>
                        <a:rPr lang="en-US" sz="1800" b="1" dirty="0">
                          <a:solidFill>
                            <a:schemeClr val="bg1"/>
                          </a:solidFill>
                        </a:rPr>
                        <a:t>Conducts the nation’s monetary policy to promote maximum employment, stable prices, and moderate long-term interest rates in the U.S. economy;</a:t>
                      </a:r>
                    </a:p>
                  </a:txBody>
                  <a:tcPr>
                    <a:solidFill>
                      <a:schemeClr val="tx1"/>
                    </a:solidFill>
                  </a:tcPr>
                </a:tc>
                <a:extLst>
                  <a:ext uri="{0D108BD9-81ED-4DB2-BD59-A6C34878D82A}">
                    <a16:rowId xmlns:a16="http://schemas.microsoft.com/office/drawing/2014/main" val="10002"/>
                  </a:ext>
                </a:extLst>
              </a:tr>
              <a:tr h="370840">
                <a:tc>
                  <a:txBody>
                    <a:bodyPr/>
                    <a:lstStyle/>
                    <a:p>
                      <a:pPr marL="285750" indent="-285750">
                        <a:buFont typeface="Wingdings" pitchFamily="2" charset="2"/>
                        <a:buChar char="Ø"/>
                      </a:pPr>
                      <a:r>
                        <a:rPr lang="en-US" sz="1800" b="1" dirty="0">
                          <a:solidFill>
                            <a:schemeClr val="bg1"/>
                          </a:solidFill>
                        </a:rPr>
                        <a:t>Promotes the stability of the financial system and seeks to minimize and contain systemic risks through active monitoring and engagement in the U.S. and abroad;</a:t>
                      </a:r>
                    </a:p>
                  </a:txBody>
                  <a:tcPr>
                    <a:solidFill>
                      <a:schemeClr val="tx1"/>
                    </a:solidFill>
                  </a:tcPr>
                </a:tc>
                <a:extLst>
                  <a:ext uri="{0D108BD9-81ED-4DB2-BD59-A6C34878D82A}">
                    <a16:rowId xmlns:a16="http://schemas.microsoft.com/office/drawing/2014/main" val="10001"/>
                  </a:ext>
                </a:extLst>
              </a:tr>
              <a:tr h="370840">
                <a:tc>
                  <a:txBody>
                    <a:bodyPr/>
                    <a:lstStyle/>
                    <a:p>
                      <a:pPr marL="285750" indent="-285750">
                        <a:buFont typeface="Wingdings" pitchFamily="2" charset="2"/>
                        <a:buChar char="Ø"/>
                      </a:pPr>
                      <a:r>
                        <a:rPr lang="en-US" sz="1800" b="1" dirty="0">
                          <a:solidFill>
                            <a:schemeClr val="bg1"/>
                          </a:solidFill>
                        </a:rPr>
                        <a:t>Promotes the safety and soundness of individual financial institutions and monitors their impact on the financial system as a whole;</a:t>
                      </a:r>
                    </a:p>
                  </a:txBody>
                  <a:tcPr>
                    <a:solidFill>
                      <a:schemeClr val="tx1"/>
                    </a:solidFill>
                  </a:tcPr>
                </a:tc>
                <a:extLst>
                  <a:ext uri="{0D108BD9-81ED-4DB2-BD59-A6C34878D82A}">
                    <a16:rowId xmlns:a16="http://schemas.microsoft.com/office/drawing/2014/main" val="10003"/>
                  </a:ext>
                </a:extLst>
              </a:tr>
              <a:tr h="370840">
                <a:tc>
                  <a:txBody>
                    <a:bodyPr/>
                    <a:lstStyle/>
                    <a:p>
                      <a:pPr marL="285750" indent="-285750">
                        <a:buFont typeface="Wingdings" pitchFamily="2" charset="2"/>
                        <a:buChar char="Ø"/>
                      </a:pPr>
                      <a:r>
                        <a:rPr lang="en-US" sz="1800" b="1" dirty="0">
                          <a:solidFill>
                            <a:schemeClr val="bg1"/>
                          </a:solidFill>
                        </a:rPr>
                        <a:t>Fosters payment and settlement system safety and efficiency through services to the banking industry and the U.S. government that facilitate U.S.-dollar transactions and payments; and</a:t>
                      </a:r>
                    </a:p>
                  </a:txBody>
                  <a:tcPr>
                    <a:solidFill>
                      <a:schemeClr val="tx1"/>
                    </a:solidFill>
                  </a:tcPr>
                </a:tc>
                <a:extLst>
                  <a:ext uri="{0D108BD9-81ED-4DB2-BD59-A6C34878D82A}">
                    <a16:rowId xmlns:a16="http://schemas.microsoft.com/office/drawing/2014/main" val="10004"/>
                  </a:ext>
                </a:extLst>
              </a:tr>
              <a:tr h="370840">
                <a:tc>
                  <a:txBody>
                    <a:bodyPr/>
                    <a:lstStyle/>
                    <a:p>
                      <a:pPr marL="285750" indent="-285750">
                        <a:buFont typeface="Wingdings" pitchFamily="2" charset="2"/>
                        <a:buChar char="Ø"/>
                      </a:pPr>
                      <a:r>
                        <a:rPr lang="en-US" sz="1800" b="1" dirty="0">
                          <a:solidFill>
                            <a:schemeClr val="bg1"/>
                          </a:solidFill>
                        </a:rPr>
                        <a:t>Promotes consumer protection and community development through consumer-focused supervision and examination, research and analysis of emerging consumer issues and trends, community economic development activities, and the administration of consumer laws and regulations.</a:t>
                      </a: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00972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7" name="Table 6">
            <a:extLst>
              <a:ext uri="{FF2B5EF4-FFF2-40B4-BE49-F238E27FC236}">
                <a16:creationId xmlns:a16="http://schemas.microsoft.com/office/drawing/2014/main" id="{3DE663BA-F1C2-E230-9A1A-B9C2B5C67A9C}"/>
              </a:ext>
            </a:extLst>
          </p:cNvPr>
          <p:cNvGraphicFramePr>
            <a:graphicFrameLocks noGrp="1"/>
          </p:cNvGraphicFramePr>
          <p:nvPr/>
        </p:nvGraphicFramePr>
        <p:xfrm>
          <a:off x="609600" y="1491159"/>
          <a:ext cx="10744200" cy="4577080"/>
        </p:xfrm>
        <a:graphic>
          <a:graphicData uri="http://schemas.openxmlformats.org/drawingml/2006/table">
            <a:tbl>
              <a:tblPr firstRow="1" bandRow="1">
                <a:tableStyleId>{5C22544A-7EE6-4342-B048-85BDC9FD1C3A}</a:tableStyleId>
              </a:tblPr>
              <a:tblGrid>
                <a:gridCol w="10744200">
                  <a:extLst>
                    <a:ext uri="{9D8B030D-6E8A-4147-A177-3AD203B41FA5}">
                      <a16:colId xmlns:a16="http://schemas.microsoft.com/office/drawing/2014/main" val="20000"/>
                    </a:ext>
                  </a:extLst>
                </a:gridCol>
              </a:tblGrid>
              <a:tr h="370840">
                <a:tc>
                  <a:txBody>
                    <a:bodyPr/>
                    <a:lstStyle/>
                    <a:p>
                      <a:pPr algn="ctr"/>
                      <a:r>
                        <a:rPr lang="en-US" sz="1600" baseline="0" dirty="0">
                          <a:solidFill>
                            <a:schemeClr val="bg1"/>
                          </a:solidFill>
                        </a:rPr>
                        <a:t>CONTROL OVER BANK LIQUIDITY/PRECIOUS METALS/MARKET PRICES OF GOODS/SERVICES/STOCKS</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528320">
                <a:tc>
                  <a:txBody>
                    <a:bodyPr/>
                    <a:lstStyle/>
                    <a:p>
                      <a:pPr marL="285750" indent="-285750">
                        <a:buFont typeface="Wingdings" pitchFamily="2" charset="2"/>
                        <a:buChar char="Ø"/>
                      </a:pPr>
                      <a:r>
                        <a:rPr lang="en-US" sz="1800" b="1" dirty="0">
                          <a:solidFill>
                            <a:schemeClr val="bg1"/>
                          </a:solidFill>
                        </a:rPr>
                        <a:t>Bank Liquidity controlled</a:t>
                      </a:r>
                      <a:r>
                        <a:rPr lang="en-US" sz="1800" b="1" baseline="0" dirty="0">
                          <a:solidFill>
                            <a:schemeClr val="bg1"/>
                          </a:solidFill>
                        </a:rPr>
                        <a:t> by the increase and decrease of money supply. Even more than this is the fact that the wealth transfer for paper fiat currency has devalued USD to less than $0.23 of a whole dollar. This is the reason it takes more money to buy same goods.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2"/>
                  </a:ext>
                </a:extLst>
              </a:tr>
              <a:tr h="370840">
                <a:tc>
                  <a:txBody>
                    <a:bodyPr/>
                    <a:lstStyle/>
                    <a:p>
                      <a:pPr marL="285750" indent="-285750">
                        <a:buFont typeface="Wingdings" pitchFamily="2" charset="2"/>
                        <a:buChar char="Ø"/>
                      </a:pPr>
                      <a:r>
                        <a:rPr lang="en-US" sz="1800" b="1" dirty="0">
                          <a:solidFill>
                            <a:schemeClr val="bg1"/>
                          </a:solidFill>
                        </a:rPr>
                        <a:t>Precious Metals controlled by the requirement that no one could own precious metals in the past.</a:t>
                      </a:r>
                      <a:r>
                        <a:rPr lang="en-US" sz="1800" b="1" baseline="0" dirty="0">
                          <a:solidFill>
                            <a:schemeClr val="bg1"/>
                          </a:solidFill>
                        </a:rPr>
                        <a:t> Roosevelt required that all Americans turn their precious metals into the government in exchange for paper. This secured for the Banking Cartel receipt of all American real wealth and issues Precious metal certificates to anyone who bought on stock market maintaining the actual precious metals in the CB vaults.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1"/>
                  </a:ext>
                </a:extLst>
              </a:tr>
              <a:tr h="370840">
                <a:tc>
                  <a:txBody>
                    <a:bodyPr/>
                    <a:lstStyle/>
                    <a:p>
                      <a:pPr marL="285750" indent="-285750">
                        <a:buFont typeface="Wingdings" pitchFamily="2" charset="2"/>
                        <a:buChar char="Ø"/>
                      </a:pPr>
                      <a:r>
                        <a:rPr lang="en-US" sz="1800" b="1" dirty="0">
                          <a:solidFill>
                            <a:schemeClr val="bg1"/>
                          </a:solidFill>
                        </a:rPr>
                        <a:t>Market Price Of Goods</a:t>
                      </a:r>
                      <a:r>
                        <a:rPr lang="en-US" sz="1800" b="1" baseline="0" dirty="0">
                          <a:solidFill>
                            <a:schemeClr val="bg1"/>
                          </a:solidFill>
                        </a:rPr>
                        <a:t> controlled by shocking market prices in all areas of the market with price increases and controlling the money supply which allowed Bank Cartel to set prices of goods and services at price points that would allow them to increase or decrease the money supply without much change in price. However, this price fixing required Americans to use more purchasing dollar to purchase goods and services. Increasing credit or requiring additional jobs or multi family workers.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3"/>
                  </a:ext>
                </a:extLst>
              </a:tr>
              <a:tr h="370840">
                <a:tc>
                  <a:txBody>
                    <a:bodyPr/>
                    <a:lstStyle/>
                    <a:p>
                      <a:pPr marL="285750" indent="-285750">
                        <a:buFont typeface="Wingdings" pitchFamily="2" charset="2"/>
                        <a:buChar char="Ø"/>
                      </a:pPr>
                      <a:r>
                        <a:rPr lang="en-US" sz="1800" b="1" dirty="0">
                          <a:solidFill>
                            <a:schemeClr val="bg1"/>
                          </a:solidFill>
                        </a:rPr>
                        <a:t>In fixing the money supply, controlling liquidity and precious metals in resulted in the ability to control the stock market prices.</a:t>
                      </a:r>
                      <a:r>
                        <a:rPr lang="en-US" sz="1800" b="1" baseline="0" dirty="0">
                          <a:solidFill>
                            <a:schemeClr val="bg1"/>
                          </a:solidFill>
                        </a:rPr>
                        <a:t>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04792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3" name="Table 2">
            <a:extLst>
              <a:ext uri="{FF2B5EF4-FFF2-40B4-BE49-F238E27FC236}">
                <a16:creationId xmlns:a16="http://schemas.microsoft.com/office/drawing/2014/main" id="{5B0BB911-369D-B242-C84F-959B5151CBB3}"/>
              </a:ext>
            </a:extLst>
          </p:cNvPr>
          <p:cNvGraphicFramePr>
            <a:graphicFrameLocks noGrp="1"/>
          </p:cNvGraphicFramePr>
          <p:nvPr/>
        </p:nvGraphicFramePr>
        <p:xfrm>
          <a:off x="546100" y="1491159"/>
          <a:ext cx="10744200" cy="4119880"/>
        </p:xfrm>
        <a:graphic>
          <a:graphicData uri="http://schemas.openxmlformats.org/drawingml/2006/table">
            <a:tbl>
              <a:tblPr firstRow="1" bandRow="1">
                <a:tableStyleId>{5C22544A-7EE6-4342-B048-85BDC9FD1C3A}</a:tableStyleId>
              </a:tblPr>
              <a:tblGrid>
                <a:gridCol w="10744200">
                  <a:extLst>
                    <a:ext uri="{9D8B030D-6E8A-4147-A177-3AD203B41FA5}">
                      <a16:colId xmlns:a16="http://schemas.microsoft.com/office/drawing/2014/main" val="20000"/>
                    </a:ext>
                  </a:extLst>
                </a:gridCol>
              </a:tblGrid>
              <a:tr h="370840">
                <a:tc>
                  <a:txBody>
                    <a:bodyPr/>
                    <a:lstStyle/>
                    <a:p>
                      <a:pPr algn="ctr"/>
                      <a:r>
                        <a:rPr lang="en-US" sz="1600" baseline="0" dirty="0">
                          <a:solidFill>
                            <a:schemeClr val="bg1"/>
                          </a:solidFill>
                        </a:rPr>
                        <a:t>WE ARE SLAVES TO THE CENTRAL BANKING CARTEL</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528320">
                <a:tc>
                  <a:txBody>
                    <a:bodyPr/>
                    <a:lstStyle/>
                    <a:p>
                      <a:pPr marL="285750" indent="-285750">
                        <a:buFont typeface="Wingdings" pitchFamily="2" charset="2"/>
                        <a:buChar char="Ø"/>
                      </a:pPr>
                      <a:r>
                        <a:rPr lang="en-US" sz="1800" b="1" dirty="0">
                          <a:solidFill>
                            <a:schemeClr val="bg1"/>
                          </a:solidFill>
                        </a:rPr>
                        <a:t>We have transferred our wealth to the banks in exchange for</a:t>
                      </a:r>
                      <a:r>
                        <a:rPr lang="en-US" sz="1800" b="1" baseline="0" dirty="0">
                          <a:solidFill>
                            <a:schemeClr val="bg1"/>
                          </a:solidFill>
                        </a:rPr>
                        <a:t> fiat worthless currency. Currency based upon fractional banking and debt – no underlying asset.</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2"/>
                  </a:ext>
                </a:extLst>
              </a:tr>
              <a:tr h="370840">
                <a:tc>
                  <a:txBody>
                    <a:bodyPr/>
                    <a:lstStyle/>
                    <a:p>
                      <a:pPr marL="285750" indent="-285750">
                        <a:buFont typeface="Wingdings" pitchFamily="2" charset="2"/>
                        <a:buChar char="Ø"/>
                      </a:pPr>
                      <a:r>
                        <a:rPr lang="en-US" sz="1800" b="1" dirty="0">
                          <a:solidFill>
                            <a:schemeClr val="bg1"/>
                          </a:solidFill>
                        </a:rPr>
                        <a:t>We have been forced into an economic system with price fixing to allow for credit usage</a:t>
                      </a:r>
                      <a:r>
                        <a:rPr lang="en-US" sz="1800" b="1" baseline="0" dirty="0">
                          <a:solidFill>
                            <a:schemeClr val="bg1"/>
                          </a:solidFill>
                        </a:rPr>
                        <a:t> or multi family workers. More money required to provide for our families. Requires more dollars to purchase assets than the true value inflating asset values and debt.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1"/>
                  </a:ext>
                </a:extLst>
              </a:tr>
              <a:tr h="370840">
                <a:tc>
                  <a:txBody>
                    <a:bodyPr/>
                    <a:lstStyle/>
                    <a:p>
                      <a:pPr marL="285750" indent="-285750">
                        <a:buFont typeface="Wingdings" pitchFamily="2" charset="2"/>
                        <a:buChar char="Ø"/>
                      </a:pPr>
                      <a:r>
                        <a:rPr lang="en-US" sz="1800" b="1" dirty="0">
                          <a:solidFill>
                            <a:schemeClr val="bg1"/>
                          </a:solidFill>
                        </a:rPr>
                        <a:t>We have a country that bought into this system in the 1930’s and as such leverage the citizenry</a:t>
                      </a:r>
                      <a:r>
                        <a:rPr lang="en-US" sz="1800" b="1" baseline="0" dirty="0">
                          <a:solidFill>
                            <a:schemeClr val="bg1"/>
                          </a:solidFill>
                        </a:rPr>
                        <a:t> for the debt it incurs through payment of tax which never goes to satisfies the debt. We are living totally on debt with interest and every dollar spent in government is another dollar borrowed.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3"/>
                  </a:ext>
                </a:extLst>
              </a:tr>
              <a:tr h="370840">
                <a:tc>
                  <a:txBody>
                    <a:bodyPr/>
                    <a:lstStyle/>
                    <a:p>
                      <a:pPr marL="285750" indent="-285750">
                        <a:buFont typeface="Wingdings" pitchFamily="2" charset="2"/>
                        <a:buChar char="Ø"/>
                      </a:pPr>
                      <a:r>
                        <a:rPr lang="en-US" sz="1800" b="1" dirty="0">
                          <a:solidFill>
                            <a:schemeClr val="bg1"/>
                          </a:solidFill>
                        </a:rPr>
                        <a:t>We are a credit/debt</a:t>
                      </a:r>
                      <a:r>
                        <a:rPr lang="en-US" sz="1800" b="1" baseline="0" dirty="0">
                          <a:solidFill>
                            <a:schemeClr val="bg1"/>
                          </a:solidFill>
                        </a:rPr>
                        <a:t> driven family unit that has to work for the need for money instead of for the benefit of God. This causes major issues in the Structure of God’s Authority. </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4"/>
                  </a:ext>
                </a:extLst>
              </a:tr>
              <a:tr h="370840">
                <a:tc>
                  <a:txBody>
                    <a:bodyPr/>
                    <a:lstStyle/>
                    <a:p>
                      <a:pPr marL="285750" indent="-285750">
                        <a:buFont typeface="Wingdings" pitchFamily="2" charset="2"/>
                        <a:buChar char="Ø"/>
                      </a:pPr>
                      <a:r>
                        <a:rPr lang="en-US" sz="1800" b="1" dirty="0">
                          <a:solidFill>
                            <a:schemeClr val="bg1"/>
                          </a:solidFill>
                        </a:rPr>
                        <a:t>FUNNY THOUGHT – WE ARE NO DIFFERENT</a:t>
                      </a:r>
                      <a:r>
                        <a:rPr lang="en-US" sz="1800" b="1" baseline="0" dirty="0">
                          <a:solidFill>
                            <a:schemeClr val="bg1"/>
                          </a:solidFill>
                        </a:rPr>
                        <a:t> THAN THE TAX COLLECTORS IN JESUS DAY!  JUST APPLIED DIFFERENTLY.</a:t>
                      </a:r>
                      <a:endParaRPr lang="en-US" sz="1800" b="1" dirty="0">
                        <a:solidFill>
                          <a:schemeClr val="bg1"/>
                        </a:solidFill>
                      </a:endParaRP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85104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5" name="Flowchart: Connector 4">
            <a:extLst>
              <a:ext uri="{FF2B5EF4-FFF2-40B4-BE49-F238E27FC236}">
                <a16:creationId xmlns:a16="http://schemas.microsoft.com/office/drawing/2014/main" id="{3E8E18D7-8ACF-3A9F-CB40-F18BD3EE2B80}"/>
              </a:ext>
            </a:extLst>
          </p:cNvPr>
          <p:cNvSpPr/>
          <p:nvPr/>
        </p:nvSpPr>
        <p:spPr>
          <a:xfrm>
            <a:off x="4367912" y="3076389"/>
            <a:ext cx="2373983" cy="1754985"/>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Lucifer, Satan, Devil (LSD)</a:t>
            </a:r>
          </a:p>
          <a:p>
            <a:pPr algn="ctr"/>
            <a:r>
              <a:rPr lang="en-US" b="1" dirty="0">
                <a:solidFill>
                  <a:schemeClr val="tx1"/>
                </a:solidFill>
              </a:rPr>
              <a:t>FINANCIAL SYSTEM</a:t>
            </a:r>
          </a:p>
        </p:txBody>
      </p:sp>
      <p:sp>
        <p:nvSpPr>
          <p:cNvPr id="9" name="TextBox 8">
            <a:extLst>
              <a:ext uri="{FF2B5EF4-FFF2-40B4-BE49-F238E27FC236}">
                <a16:creationId xmlns:a16="http://schemas.microsoft.com/office/drawing/2014/main" id="{FBABFB38-2DCE-08C0-5036-493A3949A542}"/>
              </a:ext>
            </a:extLst>
          </p:cNvPr>
          <p:cNvSpPr txBox="1"/>
          <p:nvPr/>
        </p:nvSpPr>
        <p:spPr>
          <a:xfrm>
            <a:off x="1240971" y="799197"/>
            <a:ext cx="6514925" cy="646331"/>
          </a:xfrm>
          <a:prstGeom prst="rect">
            <a:avLst/>
          </a:prstGeom>
          <a:noFill/>
        </p:spPr>
        <p:txBody>
          <a:bodyPr wrap="none" rtlCol="0">
            <a:spAutoFit/>
          </a:bodyPr>
          <a:lstStyle/>
          <a:p>
            <a:r>
              <a:rPr lang="en-US" sz="3600" b="1" dirty="0">
                <a:solidFill>
                  <a:schemeClr val="bg1"/>
                </a:solidFill>
              </a:rPr>
              <a:t>THE WORLDS FINANCIAL SYSTEM</a:t>
            </a:r>
          </a:p>
        </p:txBody>
      </p:sp>
      <p:sp>
        <p:nvSpPr>
          <p:cNvPr id="13" name="TextBox 12">
            <a:extLst>
              <a:ext uri="{FF2B5EF4-FFF2-40B4-BE49-F238E27FC236}">
                <a16:creationId xmlns:a16="http://schemas.microsoft.com/office/drawing/2014/main" id="{7AB8B400-19FC-B699-50C5-08BFF47D9561}"/>
              </a:ext>
            </a:extLst>
          </p:cNvPr>
          <p:cNvSpPr txBox="1"/>
          <p:nvPr/>
        </p:nvSpPr>
        <p:spPr>
          <a:xfrm>
            <a:off x="4604963" y="5616634"/>
            <a:ext cx="1899879" cy="646331"/>
          </a:xfrm>
          <a:prstGeom prst="rect">
            <a:avLst/>
          </a:prstGeom>
          <a:noFill/>
        </p:spPr>
        <p:txBody>
          <a:bodyPr wrap="none" rtlCol="0">
            <a:spAutoFit/>
          </a:bodyPr>
          <a:lstStyle/>
          <a:p>
            <a:pPr algn="ctr"/>
            <a:r>
              <a:rPr lang="en-US" dirty="0">
                <a:solidFill>
                  <a:schemeClr val="bg1"/>
                </a:solidFill>
              </a:rPr>
              <a:t>GOVERNMENT</a:t>
            </a:r>
          </a:p>
          <a:p>
            <a:pPr algn="ctr"/>
            <a:r>
              <a:rPr lang="en-US" dirty="0">
                <a:solidFill>
                  <a:schemeClr val="bg1"/>
                </a:solidFill>
              </a:rPr>
              <a:t>SOCIAL/RELIGION</a:t>
            </a:r>
          </a:p>
        </p:txBody>
      </p:sp>
      <p:sp>
        <p:nvSpPr>
          <p:cNvPr id="17" name="TextBox 16">
            <a:extLst>
              <a:ext uri="{FF2B5EF4-FFF2-40B4-BE49-F238E27FC236}">
                <a16:creationId xmlns:a16="http://schemas.microsoft.com/office/drawing/2014/main" id="{B7A2E9A4-B786-2140-A2CE-F0CE4A2F84A6}"/>
              </a:ext>
            </a:extLst>
          </p:cNvPr>
          <p:cNvSpPr txBox="1"/>
          <p:nvPr/>
        </p:nvSpPr>
        <p:spPr>
          <a:xfrm>
            <a:off x="3338219" y="2762524"/>
            <a:ext cx="856581" cy="369332"/>
          </a:xfrm>
          <a:prstGeom prst="rect">
            <a:avLst/>
          </a:prstGeom>
          <a:noFill/>
        </p:spPr>
        <p:txBody>
          <a:bodyPr wrap="none" rtlCol="0">
            <a:spAutoFit/>
          </a:bodyPr>
          <a:lstStyle/>
          <a:p>
            <a:pPr algn="ctr"/>
            <a:r>
              <a:rPr lang="en-US" dirty="0">
                <a:solidFill>
                  <a:schemeClr val="bg1"/>
                </a:solidFill>
              </a:rPr>
              <a:t>FAMILY</a:t>
            </a:r>
          </a:p>
        </p:txBody>
      </p:sp>
      <p:cxnSp>
        <p:nvCxnSpPr>
          <p:cNvPr id="28" name="Straight Arrow Connector 27">
            <a:extLst>
              <a:ext uri="{FF2B5EF4-FFF2-40B4-BE49-F238E27FC236}">
                <a16:creationId xmlns:a16="http://schemas.microsoft.com/office/drawing/2014/main" id="{04B163D2-9FD0-7AB8-CEE6-5697564150B3}"/>
              </a:ext>
            </a:extLst>
          </p:cNvPr>
          <p:cNvCxnSpPr>
            <a:cxnSpLocks/>
          </p:cNvCxnSpPr>
          <p:nvPr/>
        </p:nvCxnSpPr>
        <p:spPr>
          <a:xfrm flipV="1">
            <a:off x="5559708" y="2492405"/>
            <a:ext cx="0" cy="5952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19BBC52-C0E6-CD98-033E-A50243302097}"/>
              </a:ext>
            </a:extLst>
          </p:cNvPr>
          <p:cNvCxnSpPr>
            <a:cxnSpLocks/>
          </p:cNvCxnSpPr>
          <p:nvPr/>
        </p:nvCxnSpPr>
        <p:spPr>
          <a:xfrm flipH="1" flipV="1">
            <a:off x="4320024" y="2979046"/>
            <a:ext cx="356817" cy="31881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83B738A-22CC-706D-D789-1C50FF5D37F1}"/>
              </a:ext>
            </a:extLst>
          </p:cNvPr>
          <p:cNvSpPr txBox="1"/>
          <p:nvPr/>
        </p:nvSpPr>
        <p:spPr>
          <a:xfrm>
            <a:off x="7665860" y="3774294"/>
            <a:ext cx="1303883" cy="369332"/>
          </a:xfrm>
          <a:prstGeom prst="rect">
            <a:avLst/>
          </a:prstGeom>
          <a:noFill/>
        </p:spPr>
        <p:txBody>
          <a:bodyPr wrap="none" rtlCol="0">
            <a:spAutoFit/>
          </a:bodyPr>
          <a:lstStyle/>
          <a:p>
            <a:pPr algn="ctr"/>
            <a:r>
              <a:rPr lang="en-US" dirty="0">
                <a:solidFill>
                  <a:schemeClr val="bg1"/>
                </a:solidFill>
              </a:rPr>
              <a:t>HEATHCARE</a:t>
            </a:r>
          </a:p>
        </p:txBody>
      </p:sp>
      <p:cxnSp>
        <p:nvCxnSpPr>
          <p:cNvPr id="34" name="Straight Arrow Connector 33">
            <a:extLst>
              <a:ext uri="{FF2B5EF4-FFF2-40B4-BE49-F238E27FC236}">
                <a16:creationId xmlns:a16="http://schemas.microsoft.com/office/drawing/2014/main" id="{1B86DB8F-C5F8-BEA3-188A-52732D1D18DE}"/>
              </a:ext>
            </a:extLst>
          </p:cNvPr>
          <p:cNvCxnSpPr>
            <a:cxnSpLocks/>
          </p:cNvCxnSpPr>
          <p:nvPr/>
        </p:nvCxnSpPr>
        <p:spPr>
          <a:xfrm flipV="1">
            <a:off x="6756837" y="3945808"/>
            <a:ext cx="791959" cy="79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8BA2D20-60A9-30FC-6E79-4EF434C8643D}"/>
              </a:ext>
            </a:extLst>
          </p:cNvPr>
          <p:cNvSpPr txBox="1"/>
          <p:nvPr/>
        </p:nvSpPr>
        <p:spPr>
          <a:xfrm>
            <a:off x="6867119" y="2580346"/>
            <a:ext cx="1296765" cy="369332"/>
          </a:xfrm>
          <a:prstGeom prst="rect">
            <a:avLst/>
          </a:prstGeom>
          <a:noFill/>
        </p:spPr>
        <p:txBody>
          <a:bodyPr wrap="none" rtlCol="0">
            <a:spAutoFit/>
          </a:bodyPr>
          <a:lstStyle/>
          <a:p>
            <a:pPr algn="ctr"/>
            <a:r>
              <a:rPr lang="en-US" dirty="0">
                <a:solidFill>
                  <a:schemeClr val="bg1"/>
                </a:solidFill>
              </a:rPr>
              <a:t>EDUCATION</a:t>
            </a:r>
          </a:p>
        </p:txBody>
      </p:sp>
      <p:cxnSp>
        <p:nvCxnSpPr>
          <p:cNvPr id="37" name="Straight Arrow Connector 36">
            <a:extLst>
              <a:ext uri="{FF2B5EF4-FFF2-40B4-BE49-F238E27FC236}">
                <a16:creationId xmlns:a16="http://schemas.microsoft.com/office/drawing/2014/main" id="{4C7797E9-BF82-FAE3-A4DA-58AA9CCFDB1F}"/>
              </a:ext>
            </a:extLst>
          </p:cNvPr>
          <p:cNvCxnSpPr>
            <a:cxnSpLocks/>
          </p:cNvCxnSpPr>
          <p:nvPr/>
        </p:nvCxnSpPr>
        <p:spPr>
          <a:xfrm flipH="1">
            <a:off x="4226421" y="4610626"/>
            <a:ext cx="513067" cy="47094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C72B349-C18B-316B-96F8-43192EF7D6AC}"/>
              </a:ext>
            </a:extLst>
          </p:cNvPr>
          <p:cNvSpPr txBox="1"/>
          <p:nvPr/>
        </p:nvSpPr>
        <p:spPr>
          <a:xfrm>
            <a:off x="6756837" y="5147287"/>
            <a:ext cx="2373984" cy="369332"/>
          </a:xfrm>
          <a:prstGeom prst="rect">
            <a:avLst/>
          </a:prstGeom>
          <a:noFill/>
        </p:spPr>
        <p:txBody>
          <a:bodyPr wrap="none" rtlCol="0">
            <a:spAutoFit/>
          </a:bodyPr>
          <a:lstStyle/>
          <a:p>
            <a:pPr algn="ctr"/>
            <a:r>
              <a:rPr lang="en-US" dirty="0">
                <a:solidFill>
                  <a:schemeClr val="bg1"/>
                </a:solidFill>
              </a:rPr>
              <a:t>PROPERTY OWNERSHIP</a:t>
            </a:r>
          </a:p>
        </p:txBody>
      </p:sp>
      <p:cxnSp>
        <p:nvCxnSpPr>
          <p:cNvPr id="40" name="Straight Arrow Connector 39">
            <a:extLst>
              <a:ext uri="{FF2B5EF4-FFF2-40B4-BE49-F238E27FC236}">
                <a16:creationId xmlns:a16="http://schemas.microsoft.com/office/drawing/2014/main" id="{001A1EE2-EC53-96DA-23E6-BE05F9F4F284}"/>
              </a:ext>
            </a:extLst>
          </p:cNvPr>
          <p:cNvCxnSpPr>
            <a:cxnSpLocks/>
          </p:cNvCxnSpPr>
          <p:nvPr/>
        </p:nvCxnSpPr>
        <p:spPr>
          <a:xfrm flipH="1">
            <a:off x="5554903" y="4871119"/>
            <a:ext cx="1" cy="6361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454FA02-629B-412E-4915-631C6834420D}"/>
              </a:ext>
            </a:extLst>
          </p:cNvPr>
          <p:cNvCxnSpPr>
            <a:cxnSpLocks/>
          </p:cNvCxnSpPr>
          <p:nvPr/>
        </p:nvCxnSpPr>
        <p:spPr>
          <a:xfrm>
            <a:off x="6407077" y="4610626"/>
            <a:ext cx="460042" cy="47083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C708900-F03A-0DC5-E583-B225323A46E3}"/>
              </a:ext>
            </a:extLst>
          </p:cNvPr>
          <p:cNvCxnSpPr>
            <a:cxnSpLocks/>
          </p:cNvCxnSpPr>
          <p:nvPr/>
        </p:nvCxnSpPr>
        <p:spPr>
          <a:xfrm flipV="1">
            <a:off x="6442576" y="2906864"/>
            <a:ext cx="460042" cy="4778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25864F8A-4B00-FDC3-A831-3DCF18EB9283}"/>
              </a:ext>
            </a:extLst>
          </p:cNvPr>
          <p:cNvCxnSpPr/>
          <p:nvPr/>
        </p:nvCxnSpPr>
        <p:spPr>
          <a:xfrm flipH="1">
            <a:off x="3686235" y="3953881"/>
            <a:ext cx="68167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C551D3C-DA11-185A-E319-CC42B3E3C3F7}"/>
              </a:ext>
            </a:extLst>
          </p:cNvPr>
          <p:cNvSpPr txBox="1"/>
          <p:nvPr/>
        </p:nvSpPr>
        <p:spPr>
          <a:xfrm>
            <a:off x="2108458" y="5103540"/>
            <a:ext cx="2211566" cy="369332"/>
          </a:xfrm>
          <a:prstGeom prst="rect">
            <a:avLst/>
          </a:prstGeom>
          <a:noFill/>
        </p:spPr>
        <p:txBody>
          <a:bodyPr wrap="none" rtlCol="0">
            <a:spAutoFit/>
          </a:bodyPr>
          <a:lstStyle/>
          <a:p>
            <a:pPr algn="ctr"/>
            <a:r>
              <a:rPr lang="en-US" dirty="0">
                <a:solidFill>
                  <a:schemeClr val="bg1"/>
                </a:solidFill>
              </a:rPr>
              <a:t>TRADE &amp; COMMERCE</a:t>
            </a:r>
          </a:p>
        </p:txBody>
      </p:sp>
      <p:sp>
        <p:nvSpPr>
          <p:cNvPr id="7" name="TextBox 6">
            <a:extLst>
              <a:ext uri="{FF2B5EF4-FFF2-40B4-BE49-F238E27FC236}">
                <a16:creationId xmlns:a16="http://schemas.microsoft.com/office/drawing/2014/main" id="{10511EBC-7DBA-3736-A6FE-127E2C90ED2E}"/>
              </a:ext>
            </a:extLst>
          </p:cNvPr>
          <p:cNvSpPr txBox="1"/>
          <p:nvPr/>
        </p:nvSpPr>
        <p:spPr>
          <a:xfrm>
            <a:off x="1363392" y="3761142"/>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8" name="TextBox 7">
            <a:extLst>
              <a:ext uri="{FF2B5EF4-FFF2-40B4-BE49-F238E27FC236}">
                <a16:creationId xmlns:a16="http://schemas.microsoft.com/office/drawing/2014/main" id="{2BADF9A2-8B9A-8153-CF5A-3AB2B05DE7A9}"/>
              </a:ext>
            </a:extLst>
          </p:cNvPr>
          <p:cNvSpPr txBox="1"/>
          <p:nvPr/>
        </p:nvSpPr>
        <p:spPr>
          <a:xfrm>
            <a:off x="3796911" y="1971059"/>
            <a:ext cx="3160481" cy="369332"/>
          </a:xfrm>
          <a:prstGeom prst="rect">
            <a:avLst/>
          </a:prstGeom>
          <a:noFill/>
        </p:spPr>
        <p:txBody>
          <a:bodyPr wrap="none" rtlCol="0">
            <a:spAutoFit/>
          </a:bodyPr>
          <a:lstStyle/>
          <a:p>
            <a:pPr algn="ctr"/>
            <a:r>
              <a:rPr lang="en-US" dirty="0">
                <a:solidFill>
                  <a:schemeClr val="bg1"/>
                </a:solidFill>
              </a:rPr>
              <a:t>ELITE CONTROL &amp; CORRUPTION</a:t>
            </a:r>
          </a:p>
        </p:txBody>
      </p:sp>
    </p:spTree>
    <p:extLst>
      <p:ext uri="{BB962C8B-B14F-4D97-AF65-F5344CB8AC3E}">
        <p14:creationId xmlns:p14="http://schemas.microsoft.com/office/powerpoint/2010/main" val="2835718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701093" y="1973273"/>
            <a:ext cx="10789813" cy="3724096"/>
          </a:xfrm>
          <a:prstGeom prst="rect">
            <a:avLst/>
          </a:prstGeom>
          <a:noFill/>
        </p:spPr>
        <p:txBody>
          <a:bodyPr wrap="none" rtlCol="0">
            <a:spAutoFit/>
          </a:bodyPr>
          <a:lstStyle/>
          <a:p>
            <a:r>
              <a:rPr lang="en-US" sz="2800" dirty="0">
                <a:solidFill>
                  <a:schemeClr val="bg1"/>
                </a:solidFill>
              </a:rPr>
              <a:t>THE GOAL IS TO NOT MAKE MONEY BUT CONTROL THE PERPETUAL DEBT</a:t>
            </a:r>
          </a:p>
          <a:p>
            <a:endParaRPr lang="en-US" sz="2800" dirty="0">
              <a:solidFill>
                <a:schemeClr val="bg1"/>
              </a:solidFill>
            </a:endParaRPr>
          </a:p>
          <a:p>
            <a:pPr marL="914400" lvl="1" indent="-457200">
              <a:buFont typeface="Wingdings" panose="05000000000000000000" pitchFamily="2" charset="2"/>
              <a:buChar char="Ø"/>
            </a:pPr>
            <a:r>
              <a:rPr lang="en-US" sz="2000" dirty="0">
                <a:solidFill>
                  <a:schemeClr val="bg1"/>
                </a:solidFill>
              </a:rPr>
              <a:t>CURRENT DEBT IN USA IS $31T WILL TAKE USA 360 YEARS TO PAY OFF </a:t>
            </a:r>
          </a:p>
          <a:p>
            <a:pPr marL="914400" lvl="1" indent="-457200">
              <a:buFont typeface="Wingdings" panose="05000000000000000000" pitchFamily="2" charset="2"/>
              <a:buChar char="Ø"/>
            </a:pPr>
            <a:endParaRPr lang="en-US" sz="2000" dirty="0">
              <a:solidFill>
                <a:schemeClr val="bg1"/>
              </a:solidFill>
            </a:endParaRPr>
          </a:p>
          <a:p>
            <a:pPr marL="914400" lvl="1" indent="-457200">
              <a:buFont typeface="Wingdings" panose="05000000000000000000" pitchFamily="2" charset="2"/>
              <a:buChar char="Ø"/>
            </a:pPr>
            <a:r>
              <a:rPr lang="en-US" sz="2000" dirty="0">
                <a:solidFill>
                  <a:schemeClr val="bg1"/>
                </a:solidFill>
              </a:rPr>
              <a:t>CURRENT WORLDWIDE DEBT IS $300T WILL TAKE WORLD 3,600 YEARS TO PAY OFF</a:t>
            </a:r>
          </a:p>
          <a:p>
            <a:pPr marL="914400" lvl="1" indent="-457200">
              <a:buFont typeface="Wingdings" panose="05000000000000000000" pitchFamily="2" charset="2"/>
              <a:buChar char="Ø"/>
            </a:pPr>
            <a:endParaRPr lang="en-US" sz="2000" dirty="0">
              <a:solidFill>
                <a:schemeClr val="bg1"/>
              </a:solidFill>
            </a:endParaRPr>
          </a:p>
          <a:p>
            <a:pPr marL="914400" lvl="1" indent="-457200">
              <a:buFont typeface="Wingdings" panose="05000000000000000000" pitchFamily="2" charset="2"/>
              <a:buChar char="Ø"/>
            </a:pPr>
            <a:endParaRPr lang="en-US" sz="2000" dirty="0">
              <a:solidFill>
                <a:schemeClr val="bg1"/>
              </a:solidFill>
            </a:endParaRPr>
          </a:p>
          <a:p>
            <a:pPr marL="914400" lvl="1" indent="-457200">
              <a:buFont typeface="Wingdings" panose="05000000000000000000" pitchFamily="2" charset="2"/>
              <a:buChar char="Ø"/>
            </a:pPr>
            <a:endParaRPr lang="en-US" sz="2000" dirty="0">
              <a:solidFill>
                <a:schemeClr val="bg1"/>
              </a:solidFill>
            </a:endParaRPr>
          </a:p>
          <a:p>
            <a:pPr marL="914400" lvl="1" indent="-457200">
              <a:buFont typeface="Wingdings" panose="05000000000000000000" pitchFamily="2" charset="2"/>
              <a:buChar char="Ø"/>
            </a:pPr>
            <a:endParaRPr lang="en-US" sz="2000" dirty="0">
              <a:solidFill>
                <a:schemeClr val="bg1"/>
              </a:solidFill>
            </a:endParaRPr>
          </a:p>
          <a:p>
            <a:pPr lvl="1" algn="ctr"/>
            <a:r>
              <a:rPr lang="en-US" sz="4000" dirty="0">
                <a:solidFill>
                  <a:schemeClr val="bg1"/>
                </a:solidFill>
              </a:rPr>
              <a:t>THIS IS UNSUSTAINABLE</a:t>
            </a:r>
          </a:p>
        </p:txBody>
      </p:sp>
    </p:spTree>
    <p:extLst>
      <p:ext uri="{BB962C8B-B14F-4D97-AF65-F5344CB8AC3E}">
        <p14:creationId xmlns:p14="http://schemas.microsoft.com/office/powerpoint/2010/main" val="3444298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THE FUEL</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503373"/>
            <a:ext cx="11833560" cy="4647426"/>
          </a:xfrm>
          <a:prstGeom prst="rect">
            <a:avLst/>
          </a:prstGeom>
          <a:noFill/>
        </p:spPr>
        <p:txBody>
          <a:bodyPr wrap="none" rtlCol="0">
            <a:spAutoFit/>
          </a:bodyPr>
          <a:lstStyle/>
          <a:p>
            <a:r>
              <a:rPr lang="en-US" sz="2800" dirty="0">
                <a:solidFill>
                  <a:schemeClr val="bg1"/>
                </a:solidFill>
              </a:rPr>
              <a:t>WARS</a:t>
            </a:r>
          </a:p>
          <a:p>
            <a:pPr marL="457200" indent="-457200">
              <a:buFont typeface="Wingdings" panose="05000000000000000000" pitchFamily="2" charset="2"/>
              <a:buChar char="Ø"/>
            </a:pPr>
            <a:r>
              <a:rPr lang="en-US" sz="2000" dirty="0">
                <a:solidFill>
                  <a:schemeClr val="bg1"/>
                </a:solidFill>
              </a:rPr>
              <a:t>THERE HAVE BEEN 25,000 WARS IN HISTORY</a:t>
            </a:r>
          </a:p>
          <a:p>
            <a:pPr marL="457200" indent="-457200">
              <a:buFont typeface="Wingdings" panose="05000000000000000000" pitchFamily="2" charset="2"/>
              <a:buChar char="Ø"/>
            </a:pPr>
            <a:r>
              <a:rPr lang="en-US" sz="2000" dirty="0">
                <a:solidFill>
                  <a:schemeClr val="bg1"/>
                </a:solidFill>
              </a:rPr>
              <a:t>OVER 1.5B PEOPLE HAVE DIED IN THESE WARS – SUPPORTS THE POPULATION CONTROL AGENDA OF ELITE</a:t>
            </a:r>
          </a:p>
          <a:p>
            <a:pPr marL="457200" indent="-457200">
              <a:buFont typeface="Wingdings" panose="05000000000000000000" pitchFamily="2" charset="2"/>
              <a:buChar char="Ø"/>
            </a:pPr>
            <a:r>
              <a:rPr lang="en-US" sz="2000" dirty="0">
                <a:solidFill>
                  <a:schemeClr val="bg1"/>
                </a:solidFill>
              </a:rPr>
              <a:t>95% OF THE USA EXISTENCE HAS BEEN PEACETIME 12.5 YEARS OF OUR 250 YEAR EXISTENCE</a:t>
            </a:r>
          </a:p>
          <a:p>
            <a:pPr marL="457200" indent="-457200">
              <a:buFont typeface="Wingdings" panose="05000000000000000000" pitchFamily="2" charset="2"/>
              <a:buChar char="Ø"/>
            </a:pPr>
            <a:r>
              <a:rPr lang="en-US" sz="2000" dirty="0">
                <a:solidFill>
                  <a:schemeClr val="bg1"/>
                </a:solidFill>
              </a:rPr>
              <a:t>ROTHSCHILD AND BLACK POPE CONTROL THE WARS</a:t>
            </a:r>
          </a:p>
          <a:p>
            <a:pPr marL="457200" indent="-457200">
              <a:buFont typeface="Wingdings" panose="05000000000000000000" pitchFamily="2" charset="2"/>
              <a:buChar char="Ø"/>
            </a:pPr>
            <a:r>
              <a:rPr lang="en-US" sz="2000" dirty="0">
                <a:solidFill>
                  <a:schemeClr val="bg1"/>
                </a:solidFill>
              </a:rPr>
              <a:t>ROTHSCHILD CENTRAL BANKS FUND BOTH SIDES OF THE WAR – DEBT </a:t>
            </a:r>
          </a:p>
          <a:p>
            <a:pPr marL="457200" indent="-457200">
              <a:buFont typeface="Wingdings" panose="05000000000000000000" pitchFamily="2" charset="2"/>
              <a:buChar char="Ø"/>
            </a:pPr>
            <a:r>
              <a:rPr lang="en-US" sz="2000" dirty="0">
                <a:solidFill>
                  <a:schemeClr val="bg1"/>
                </a:solidFill>
              </a:rPr>
              <a:t>USA DEBT CAUSED BY WARS 13T</a:t>
            </a:r>
          </a:p>
          <a:p>
            <a:pPr marL="457200" indent="-457200">
              <a:buFont typeface="Wingdings" panose="05000000000000000000" pitchFamily="2" charset="2"/>
              <a:buChar char="Ø"/>
            </a:pPr>
            <a:r>
              <a:rPr lang="en-US" sz="2000" dirty="0">
                <a:solidFill>
                  <a:schemeClr val="bg1"/>
                </a:solidFill>
              </a:rPr>
              <a:t>CURRENTLY CONFLICT COSTS THE GLOBAL ECONOMY $14T A YEAR</a:t>
            </a:r>
          </a:p>
          <a:p>
            <a:endParaRPr lang="en-US" sz="2000" dirty="0">
              <a:solidFill>
                <a:schemeClr val="bg1"/>
              </a:solidFill>
            </a:endParaRPr>
          </a:p>
          <a:p>
            <a:r>
              <a:rPr lang="en-US" sz="2800" dirty="0">
                <a:solidFill>
                  <a:schemeClr val="bg1"/>
                </a:solidFill>
              </a:rPr>
              <a:t>DRUG TRAFFICKING</a:t>
            </a:r>
          </a:p>
          <a:p>
            <a:pPr marL="457200" indent="-457200">
              <a:buFont typeface="Wingdings" panose="05000000000000000000" pitchFamily="2" charset="2"/>
              <a:buChar char="Ø"/>
            </a:pPr>
            <a:r>
              <a:rPr lang="en-US" sz="2000" dirty="0">
                <a:solidFill>
                  <a:schemeClr val="bg1"/>
                </a:solidFill>
              </a:rPr>
              <a:t>THE SASSOON FAMILY KNOWN AS "ROTHESCHILDS OF THE EAST"  IS CONTROLLING THE DRUG TRAFFICKING</a:t>
            </a:r>
          </a:p>
          <a:p>
            <a:pPr marL="457200" indent="-457200">
              <a:buFont typeface="Wingdings" panose="05000000000000000000" pitchFamily="2" charset="2"/>
              <a:buChar char="Ø"/>
            </a:pPr>
            <a:r>
              <a:rPr lang="en-US" sz="2000" dirty="0">
                <a:solidFill>
                  <a:schemeClr val="bg1"/>
                </a:solidFill>
              </a:rPr>
              <a:t>$32B ANNUALLY IN USA</a:t>
            </a:r>
          </a:p>
          <a:p>
            <a:pPr marL="457200" indent="-457200">
              <a:buFont typeface="Wingdings" panose="05000000000000000000" pitchFamily="2" charset="2"/>
              <a:buChar char="Ø"/>
            </a:pPr>
            <a:r>
              <a:rPr lang="en-US" sz="2000" dirty="0">
                <a:solidFill>
                  <a:schemeClr val="bg1"/>
                </a:solidFill>
              </a:rPr>
              <a:t>USA 100,000 ANNUAL DEATHS – SUPPORTS THE POPULATION CONTROL AGENDA OF ELITE</a:t>
            </a:r>
          </a:p>
          <a:p>
            <a:pPr marL="457200" indent="-457200">
              <a:buFont typeface="Wingdings" panose="05000000000000000000" pitchFamily="2" charset="2"/>
              <a:buChar char="Ø"/>
            </a:pPr>
            <a:r>
              <a:rPr lang="en-US" sz="2000" dirty="0">
                <a:solidFill>
                  <a:schemeClr val="bg1"/>
                </a:solidFill>
              </a:rPr>
              <a:t>WORLDWIDE DRUG TRAFFICKING IS A $2.2T BUSINESS</a:t>
            </a:r>
          </a:p>
        </p:txBody>
      </p:sp>
    </p:spTree>
    <p:extLst>
      <p:ext uri="{BB962C8B-B14F-4D97-AF65-F5344CB8AC3E}">
        <p14:creationId xmlns:p14="http://schemas.microsoft.com/office/powerpoint/2010/main" val="3634996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89648"/>
            <a:ext cx="10731953" cy="523220"/>
          </a:xfrm>
          <a:prstGeom prst="rect">
            <a:avLst/>
          </a:prstGeom>
          <a:noFill/>
        </p:spPr>
        <p:txBody>
          <a:bodyPr wrap="square">
            <a:spAutoFit/>
          </a:bodyPr>
          <a:lstStyle/>
          <a:p>
            <a:r>
              <a:rPr lang="en-US" sz="2800" dirty="0">
                <a:solidFill>
                  <a:schemeClr val="bg1"/>
                </a:solidFill>
              </a:rPr>
              <a:t>THE WORLDS FINANCIAL SYSTEM – THE FUEL</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503373"/>
            <a:ext cx="11939171" cy="4154984"/>
          </a:xfrm>
          <a:prstGeom prst="rect">
            <a:avLst/>
          </a:prstGeom>
          <a:noFill/>
        </p:spPr>
        <p:txBody>
          <a:bodyPr wrap="square" rtlCol="0">
            <a:spAutoFit/>
          </a:bodyPr>
          <a:lstStyle/>
          <a:p>
            <a:r>
              <a:rPr lang="en-US" sz="2800" dirty="0">
                <a:solidFill>
                  <a:schemeClr val="bg1"/>
                </a:solidFill>
              </a:rPr>
              <a:t>CHILD TRAFFICKING 24.9 MILLION VICTIMS ANNUALLY</a:t>
            </a:r>
          </a:p>
          <a:p>
            <a:pPr marL="457200" indent="-457200">
              <a:buFont typeface="Wingdings" panose="05000000000000000000" pitchFamily="2" charset="2"/>
              <a:buChar char="Ø"/>
            </a:pPr>
            <a:r>
              <a:rPr lang="en-US" sz="2000" dirty="0">
                <a:solidFill>
                  <a:schemeClr val="bg1"/>
                </a:solidFill>
              </a:rPr>
              <a:t>20.1 MILLION LABOR TRAFFICKING (9.2 million victims were men, and 10.9 million were women. 3.3 million were children)</a:t>
            </a:r>
          </a:p>
          <a:p>
            <a:pPr marL="457200" indent="-457200">
              <a:buFont typeface="Wingdings" panose="05000000000000000000" pitchFamily="2" charset="2"/>
              <a:buChar char="Ø"/>
            </a:pPr>
            <a:r>
              <a:rPr lang="en-US" sz="2000" dirty="0">
                <a:solidFill>
                  <a:schemeClr val="bg1"/>
                </a:solidFill>
              </a:rPr>
              <a:t>4.8 MILLION SEX TRAFFICKING (3.8 million victims were adults, and 1 million were children. Globally, 99% of victims were women and girls)</a:t>
            </a:r>
          </a:p>
          <a:p>
            <a:pPr marL="457200" indent="-457200">
              <a:buFont typeface="Wingdings" panose="05000000000000000000" pitchFamily="2" charset="2"/>
              <a:buChar char="Ø"/>
            </a:pPr>
            <a:r>
              <a:rPr lang="en-US" sz="2000" dirty="0">
                <a:solidFill>
                  <a:schemeClr val="bg1"/>
                </a:solidFill>
              </a:rPr>
              <a:t>$150B INDUSTRY </a:t>
            </a:r>
          </a:p>
          <a:p>
            <a:endParaRPr lang="en-US" sz="2000" dirty="0">
              <a:solidFill>
                <a:schemeClr val="bg1"/>
              </a:solidFill>
            </a:endParaRPr>
          </a:p>
          <a:p>
            <a:r>
              <a:rPr lang="en-US" sz="2800" dirty="0">
                <a:solidFill>
                  <a:schemeClr val="bg1"/>
                </a:solidFill>
              </a:rPr>
              <a:t>ORGAN HARVESTING</a:t>
            </a:r>
          </a:p>
          <a:p>
            <a:pPr marL="457200" indent="-457200">
              <a:buFont typeface="Wingdings" panose="05000000000000000000" pitchFamily="2" charset="2"/>
              <a:buChar char="Ø"/>
            </a:pPr>
            <a:r>
              <a:rPr lang="en-US" sz="2000" cap="all" dirty="0">
                <a:solidFill>
                  <a:schemeClr val="bg1"/>
                </a:solidFill>
              </a:rPr>
              <a:t>illegal trade of human organs generates about 1.5 billion dollars each year from roughly 12,000 illegal transplants</a:t>
            </a:r>
          </a:p>
          <a:p>
            <a:pPr marL="457200" indent="-457200">
              <a:buFont typeface="Wingdings" panose="05000000000000000000" pitchFamily="2" charset="2"/>
              <a:buChar char="Ø"/>
            </a:pPr>
            <a:endParaRPr lang="en-US" sz="2000" cap="all" dirty="0">
              <a:solidFill>
                <a:schemeClr val="bg1"/>
              </a:solidFill>
            </a:endParaRPr>
          </a:p>
          <a:p>
            <a:r>
              <a:rPr lang="en-US" sz="2800" cap="all" dirty="0">
                <a:solidFill>
                  <a:schemeClr val="bg1"/>
                </a:solidFill>
              </a:rPr>
              <a:t>WORLD DEBT – 300T and counting</a:t>
            </a:r>
          </a:p>
        </p:txBody>
      </p:sp>
    </p:spTree>
    <p:extLst>
      <p:ext uri="{BB962C8B-B14F-4D97-AF65-F5344CB8AC3E}">
        <p14:creationId xmlns:p14="http://schemas.microsoft.com/office/powerpoint/2010/main" val="2031955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COVERGENCE OF GOVERNMENT SOCIAL/RELIGION</a:t>
            </a:r>
          </a:p>
        </p:txBody>
      </p:sp>
      <p:sp>
        <p:nvSpPr>
          <p:cNvPr id="5" name="TextBox 4">
            <a:extLst>
              <a:ext uri="{FF2B5EF4-FFF2-40B4-BE49-F238E27FC236}">
                <a16:creationId xmlns:a16="http://schemas.microsoft.com/office/drawing/2014/main" id="{4D59F36A-512C-D935-A49E-CC127048DEBF}"/>
              </a:ext>
            </a:extLst>
          </p:cNvPr>
          <p:cNvSpPr txBox="1"/>
          <p:nvPr/>
        </p:nvSpPr>
        <p:spPr>
          <a:xfrm>
            <a:off x="8691028" y="191849"/>
            <a:ext cx="3500061" cy="369332"/>
          </a:xfrm>
          <a:prstGeom prst="rect">
            <a:avLst/>
          </a:prstGeom>
          <a:noFill/>
        </p:spPr>
        <p:txBody>
          <a:bodyPr wrap="none" rtlCol="0">
            <a:spAutoFit/>
          </a:bodyPr>
          <a:lstStyle/>
          <a:p>
            <a:pPr algn="ctr"/>
            <a:r>
              <a:rPr lang="en-US" dirty="0">
                <a:solidFill>
                  <a:schemeClr val="bg1"/>
                </a:solidFill>
              </a:rPr>
              <a:t>GOVERNMENT – SOCIAL/RELIGION</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3" name="Rectangle 2">
            <a:extLst>
              <a:ext uri="{FF2B5EF4-FFF2-40B4-BE49-F238E27FC236}">
                <a16:creationId xmlns:a16="http://schemas.microsoft.com/office/drawing/2014/main" id="{E9760F89-330B-6BBB-81E1-CA0169851B4A}"/>
              </a:ext>
            </a:extLst>
          </p:cNvPr>
          <p:cNvSpPr/>
          <p:nvPr/>
        </p:nvSpPr>
        <p:spPr>
          <a:xfrm>
            <a:off x="38100" y="1981200"/>
            <a:ext cx="12115800" cy="523220"/>
          </a:xfrm>
          <a:prstGeom prst="rect">
            <a:avLst/>
          </a:prstGeom>
        </p:spPr>
        <p:txBody>
          <a:bodyPr wrap="square">
            <a:spAutoFit/>
          </a:bodyPr>
          <a:lstStyle/>
          <a:p>
            <a:r>
              <a:rPr lang="en-US" sz="2800" b="1" dirty="0">
                <a:solidFill>
                  <a:schemeClr val="bg1"/>
                </a:solidFill>
              </a:rPr>
              <a:t>WORLD RULING HIERARCHY</a:t>
            </a:r>
          </a:p>
        </p:txBody>
      </p:sp>
      <p:sp>
        <p:nvSpPr>
          <p:cNvPr id="8" name="Text Box 2">
            <a:extLst>
              <a:ext uri="{FF2B5EF4-FFF2-40B4-BE49-F238E27FC236}">
                <a16:creationId xmlns:a16="http://schemas.microsoft.com/office/drawing/2014/main" id="{8F31B2A2-A351-697E-99BA-F4D06A4EFDDA}"/>
              </a:ext>
            </a:extLst>
          </p:cNvPr>
          <p:cNvSpPr txBox="1">
            <a:spLocks noChangeArrowheads="1"/>
          </p:cNvSpPr>
          <p:nvPr/>
        </p:nvSpPr>
        <p:spPr bwMode="auto">
          <a:xfrm>
            <a:off x="4474822" y="3404235"/>
            <a:ext cx="2720975" cy="3295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200" b="1" dirty="0">
                <a:effectLst/>
                <a:latin typeface="Calibri"/>
                <a:ea typeface="Calibri"/>
                <a:cs typeface="Times New Roman"/>
              </a:rPr>
              <a:t>Jesuit Pope Bloodline 13 Ruling Families</a:t>
            </a:r>
            <a:endParaRPr lang="en-US" sz="1100" dirty="0">
              <a:effectLst/>
              <a:latin typeface="Calibri"/>
              <a:ea typeface="Calibri"/>
              <a:cs typeface="Times New Roman"/>
            </a:endParaRPr>
          </a:p>
        </p:txBody>
      </p:sp>
      <p:cxnSp>
        <p:nvCxnSpPr>
          <p:cNvPr id="10" name="Straight Connector 9">
            <a:extLst>
              <a:ext uri="{FF2B5EF4-FFF2-40B4-BE49-F238E27FC236}">
                <a16:creationId xmlns:a16="http://schemas.microsoft.com/office/drawing/2014/main" id="{FDFB8A1B-991D-FE90-4A27-3649B29301D1}"/>
              </a:ext>
            </a:extLst>
          </p:cNvPr>
          <p:cNvCxnSpPr/>
          <p:nvPr/>
        </p:nvCxnSpPr>
        <p:spPr>
          <a:xfrm>
            <a:off x="5836100" y="4424997"/>
            <a:ext cx="1" cy="327229"/>
          </a:xfrm>
          <a:prstGeom prst="line">
            <a:avLst/>
          </a:prstGeom>
          <a:noFill/>
          <a:ln w="9525" cap="flat" cmpd="sng" algn="ctr">
            <a:solidFill>
              <a:schemeClr val="bg1"/>
            </a:solidFill>
            <a:prstDash val="solid"/>
          </a:ln>
          <a:effectLst/>
        </p:spPr>
      </p:cxnSp>
      <p:sp>
        <p:nvSpPr>
          <p:cNvPr id="11" name="Text Box 2">
            <a:extLst>
              <a:ext uri="{FF2B5EF4-FFF2-40B4-BE49-F238E27FC236}">
                <a16:creationId xmlns:a16="http://schemas.microsoft.com/office/drawing/2014/main" id="{CBCF0A8B-AEFA-47BB-4C47-29E62DF63967}"/>
              </a:ext>
            </a:extLst>
          </p:cNvPr>
          <p:cNvSpPr txBox="1">
            <a:spLocks noChangeArrowheads="1"/>
          </p:cNvSpPr>
          <p:nvPr/>
        </p:nvSpPr>
        <p:spPr bwMode="auto">
          <a:xfrm>
            <a:off x="4794065" y="4742815"/>
            <a:ext cx="2125980" cy="3295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200" b="1" dirty="0">
                <a:effectLst/>
                <a:latin typeface="Calibri"/>
                <a:ea typeface="Calibri"/>
                <a:cs typeface="Times New Roman"/>
              </a:rPr>
              <a:t>Jesuit Council – Council of 300</a:t>
            </a:r>
            <a:endParaRPr lang="en-US" sz="1100" dirty="0">
              <a:effectLst/>
              <a:latin typeface="Calibri"/>
              <a:ea typeface="Calibri"/>
              <a:cs typeface="Times New Roman"/>
            </a:endParaRPr>
          </a:p>
        </p:txBody>
      </p:sp>
      <p:sp>
        <p:nvSpPr>
          <p:cNvPr id="12" name="Text Box 2">
            <a:extLst>
              <a:ext uri="{FF2B5EF4-FFF2-40B4-BE49-F238E27FC236}">
                <a16:creationId xmlns:a16="http://schemas.microsoft.com/office/drawing/2014/main" id="{5102001C-64B6-3961-8B4D-EFF18FA3EF53}"/>
              </a:ext>
            </a:extLst>
          </p:cNvPr>
          <p:cNvSpPr txBox="1">
            <a:spLocks noChangeArrowheads="1"/>
          </p:cNvSpPr>
          <p:nvPr/>
        </p:nvSpPr>
        <p:spPr bwMode="auto">
          <a:xfrm>
            <a:off x="4783270" y="5476240"/>
            <a:ext cx="2125345" cy="4673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b="1" dirty="0">
                <a:effectLst/>
                <a:latin typeface="Calibri"/>
                <a:ea typeface="Calibri"/>
                <a:cs typeface="Times New Roman"/>
              </a:rPr>
              <a:t>Jesuit Order</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200" b="1" dirty="0">
                <a:effectLst/>
                <a:latin typeface="Calibri"/>
                <a:ea typeface="Calibri"/>
                <a:cs typeface="Times New Roman"/>
              </a:rPr>
              <a:t>General Arturo Sosa</a:t>
            </a:r>
            <a:endParaRPr lang="en-US" sz="1100" dirty="0">
              <a:effectLst/>
              <a:latin typeface="Calibri"/>
              <a:ea typeface="Calibri"/>
              <a:cs typeface="Times New Roman"/>
            </a:endParaRPr>
          </a:p>
        </p:txBody>
      </p:sp>
      <p:cxnSp>
        <p:nvCxnSpPr>
          <p:cNvPr id="13" name="Straight Connector 12">
            <a:extLst>
              <a:ext uri="{FF2B5EF4-FFF2-40B4-BE49-F238E27FC236}">
                <a16:creationId xmlns:a16="http://schemas.microsoft.com/office/drawing/2014/main" id="{2F639070-D233-F904-31E8-FC6711E0C50D}"/>
              </a:ext>
            </a:extLst>
          </p:cNvPr>
          <p:cNvCxnSpPr/>
          <p:nvPr/>
        </p:nvCxnSpPr>
        <p:spPr>
          <a:xfrm>
            <a:off x="5846260" y="5093970"/>
            <a:ext cx="0" cy="381635"/>
          </a:xfrm>
          <a:prstGeom prst="line">
            <a:avLst/>
          </a:prstGeom>
          <a:noFill/>
          <a:ln w="9525" cap="flat" cmpd="sng" algn="ctr">
            <a:solidFill>
              <a:schemeClr val="bg1"/>
            </a:solidFill>
            <a:prstDash val="solid"/>
          </a:ln>
          <a:effectLst/>
        </p:spPr>
      </p:cxnSp>
      <p:sp>
        <p:nvSpPr>
          <p:cNvPr id="14" name="Left Brace 13">
            <a:extLst>
              <a:ext uri="{FF2B5EF4-FFF2-40B4-BE49-F238E27FC236}">
                <a16:creationId xmlns:a16="http://schemas.microsoft.com/office/drawing/2014/main" id="{E767F557-2557-A8E3-8678-2B00D8CEB66E}"/>
              </a:ext>
            </a:extLst>
          </p:cNvPr>
          <p:cNvSpPr/>
          <p:nvPr/>
        </p:nvSpPr>
        <p:spPr>
          <a:xfrm>
            <a:off x="8098974" y="2173277"/>
            <a:ext cx="381000" cy="2779723"/>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pic>
        <p:nvPicPr>
          <p:cNvPr id="15" name="Picture 2">
            <a:extLst>
              <a:ext uri="{FF2B5EF4-FFF2-40B4-BE49-F238E27FC236}">
                <a16:creationId xmlns:a16="http://schemas.microsoft.com/office/drawing/2014/main" id="{D524B318-65FA-C3CB-357C-3DA81F6FB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2116" y="1981199"/>
            <a:ext cx="3200400" cy="415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ight Brace 15">
            <a:extLst>
              <a:ext uri="{FF2B5EF4-FFF2-40B4-BE49-F238E27FC236}">
                <a16:creationId xmlns:a16="http://schemas.microsoft.com/office/drawing/2014/main" id="{233E0B88-77CF-F5F1-5055-A09408B1DD37}"/>
              </a:ext>
            </a:extLst>
          </p:cNvPr>
          <p:cNvSpPr/>
          <p:nvPr/>
        </p:nvSpPr>
        <p:spPr>
          <a:xfrm>
            <a:off x="3886200" y="2579370"/>
            <a:ext cx="457200" cy="3327400"/>
          </a:xfrm>
          <a:prstGeom prst="rightBrace">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pic>
        <p:nvPicPr>
          <p:cNvPr id="17" name="Picture 3">
            <a:extLst>
              <a:ext uri="{FF2B5EF4-FFF2-40B4-BE49-F238E27FC236}">
                <a16:creationId xmlns:a16="http://schemas.microsoft.com/office/drawing/2014/main" id="{2F767C58-DF3D-B6C1-31EF-82C3AAEAE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90243"/>
            <a:ext cx="3200400" cy="39105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3A3609C9-3456-F8A6-F7B0-DC8600CE77EA}"/>
              </a:ext>
            </a:extLst>
          </p:cNvPr>
          <p:cNvSpPr txBox="1"/>
          <p:nvPr/>
        </p:nvSpPr>
        <p:spPr>
          <a:xfrm>
            <a:off x="4464189" y="2907268"/>
            <a:ext cx="1375056" cy="369332"/>
          </a:xfrm>
          <a:prstGeom prst="rect">
            <a:avLst/>
          </a:prstGeom>
          <a:noFill/>
        </p:spPr>
        <p:txBody>
          <a:bodyPr wrap="none" rtlCol="0">
            <a:spAutoFit/>
          </a:bodyPr>
          <a:lstStyle/>
          <a:p>
            <a:r>
              <a:rPr lang="en-US" b="1" dirty="0">
                <a:solidFill>
                  <a:schemeClr val="bg1"/>
                </a:solidFill>
              </a:rPr>
              <a:t>PEPE ORSINI</a:t>
            </a:r>
          </a:p>
        </p:txBody>
      </p:sp>
      <p:sp>
        <p:nvSpPr>
          <p:cNvPr id="19" name="TextBox 18">
            <a:extLst>
              <a:ext uri="{FF2B5EF4-FFF2-40B4-BE49-F238E27FC236}">
                <a16:creationId xmlns:a16="http://schemas.microsoft.com/office/drawing/2014/main" id="{7DF80836-FF1B-DD9C-DD37-3C87EAAF7106}"/>
              </a:ext>
            </a:extLst>
          </p:cNvPr>
          <p:cNvSpPr txBox="1"/>
          <p:nvPr/>
        </p:nvSpPr>
        <p:spPr>
          <a:xfrm>
            <a:off x="5836100" y="2905780"/>
            <a:ext cx="3003100" cy="523220"/>
          </a:xfrm>
          <a:prstGeom prst="rect">
            <a:avLst/>
          </a:prstGeom>
          <a:noFill/>
        </p:spPr>
        <p:txBody>
          <a:bodyPr wrap="square" rtlCol="0">
            <a:spAutoFit/>
          </a:bodyPr>
          <a:lstStyle/>
          <a:p>
            <a:r>
              <a:rPr lang="en-US" sz="1400" dirty="0">
                <a:solidFill>
                  <a:schemeClr val="bg1"/>
                </a:solidFill>
              </a:rPr>
              <a:t>Roman emperor in the western portion of the Empire from 383 to 388</a:t>
            </a:r>
            <a:r>
              <a:rPr lang="en-US" sz="1400" dirty="0"/>
              <a:t>.</a:t>
            </a:r>
          </a:p>
        </p:txBody>
      </p:sp>
      <p:pic>
        <p:nvPicPr>
          <p:cNvPr id="20" name="Picture 2">
            <a:extLst>
              <a:ext uri="{FF2B5EF4-FFF2-40B4-BE49-F238E27FC236}">
                <a16:creationId xmlns:a16="http://schemas.microsoft.com/office/drawing/2014/main" id="{1172E3E8-CCEA-FE1B-6594-33A9EDC90E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1981200"/>
            <a:ext cx="2057400" cy="94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2">
            <a:extLst>
              <a:ext uri="{FF2B5EF4-FFF2-40B4-BE49-F238E27FC236}">
                <a16:creationId xmlns:a16="http://schemas.microsoft.com/office/drawing/2014/main" id="{0ECA2990-BC53-0438-8A9C-89E0F52032DE}"/>
              </a:ext>
            </a:extLst>
          </p:cNvPr>
          <p:cNvSpPr txBox="1">
            <a:spLocks noChangeArrowheads="1"/>
          </p:cNvSpPr>
          <p:nvPr/>
        </p:nvSpPr>
        <p:spPr bwMode="auto">
          <a:xfrm>
            <a:off x="4849310" y="4047034"/>
            <a:ext cx="2040890" cy="43461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200" b="1">
                <a:effectLst/>
                <a:latin typeface="Calibri"/>
                <a:ea typeface="Calibri"/>
                <a:cs typeface="Times New Roman"/>
              </a:rPr>
              <a:t>Jesuit Black Nobility Families</a:t>
            </a:r>
            <a:endParaRPr lang="en-US" sz="1100">
              <a:effectLst/>
              <a:latin typeface="Calibri"/>
              <a:ea typeface="Calibri"/>
              <a:cs typeface="Times New Roman"/>
            </a:endParaRPr>
          </a:p>
        </p:txBody>
      </p:sp>
      <p:cxnSp>
        <p:nvCxnSpPr>
          <p:cNvPr id="28" name="Straight Connector 27">
            <a:extLst>
              <a:ext uri="{FF2B5EF4-FFF2-40B4-BE49-F238E27FC236}">
                <a16:creationId xmlns:a16="http://schemas.microsoft.com/office/drawing/2014/main" id="{FFF17863-1E51-C7F0-ED45-657D28E22D63}"/>
              </a:ext>
            </a:extLst>
          </p:cNvPr>
          <p:cNvCxnSpPr/>
          <p:nvPr/>
        </p:nvCxnSpPr>
        <p:spPr>
          <a:xfrm>
            <a:off x="5835309" y="4428569"/>
            <a:ext cx="1" cy="327229"/>
          </a:xfrm>
          <a:prstGeom prst="line">
            <a:avLst/>
          </a:prstGeom>
          <a:noFill/>
          <a:ln w="9525" cap="flat" cmpd="sng" algn="ctr">
            <a:solidFill>
              <a:schemeClr val="bg1"/>
            </a:solidFill>
            <a:prstDash val="solid"/>
          </a:ln>
          <a:effectLst/>
        </p:spPr>
      </p:cxnSp>
      <p:cxnSp>
        <p:nvCxnSpPr>
          <p:cNvPr id="30" name="Straight Connector 29">
            <a:extLst>
              <a:ext uri="{FF2B5EF4-FFF2-40B4-BE49-F238E27FC236}">
                <a16:creationId xmlns:a16="http://schemas.microsoft.com/office/drawing/2014/main" id="{BEC85FA5-DE32-145C-685E-CA890D843212}"/>
              </a:ext>
            </a:extLst>
          </p:cNvPr>
          <p:cNvCxnSpPr/>
          <p:nvPr/>
        </p:nvCxnSpPr>
        <p:spPr>
          <a:xfrm>
            <a:off x="5781486" y="3733800"/>
            <a:ext cx="0" cy="381635"/>
          </a:xfrm>
          <a:prstGeom prst="line">
            <a:avLst/>
          </a:prstGeom>
          <a:noFill/>
          <a:ln w="9525" cap="flat" cmpd="sng" algn="ctr">
            <a:solidFill>
              <a:schemeClr val="bg1"/>
            </a:solidFill>
            <a:prstDash val="solid"/>
          </a:ln>
          <a:effectLst/>
        </p:spPr>
      </p:cxnSp>
    </p:spTree>
    <p:extLst>
      <p:ext uri="{BB962C8B-B14F-4D97-AF65-F5344CB8AC3E}">
        <p14:creationId xmlns:p14="http://schemas.microsoft.com/office/powerpoint/2010/main" val="1003690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503373"/>
            <a:ext cx="11939171" cy="4832092"/>
          </a:xfrm>
          <a:prstGeom prst="rect">
            <a:avLst/>
          </a:prstGeom>
          <a:noFill/>
        </p:spPr>
        <p:txBody>
          <a:bodyPr wrap="square" rtlCol="0">
            <a:spAutoFit/>
          </a:bodyPr>
          <a:lstStyle/>
          <a:p>
            <a:pPr marL="457200" indent="-457200">
              <a:buFont typeface="Wingdings" panose="05000000000000000000" pitchFamily="2" charset="2"/>
              <a:buChar char="Ø"/>
            </a:pPr>
            <a:r>
              <a:rPr lang="en-US" sz="2800" cap="all" dirty="0">
                <a:solidFill>
                  <a:schemeClr val="bg1"/>
                </a:solidFill>
              </a:rPr>
              <a:t>ACT OF 1871 GIVING THE SELECT ELITE TOTAL CONTROL OVER THE USA. </a:t>
            </a:r>
          </a:p>
          <a:p>
            <a:pPr marL="457200" indent="-457200">
              <a:buFont typeface="Wingdings" panose="05000000000000000000" pitchFamily="2" charset="2"/>
              <a:buChar char="Ø"/>
            </a:pPr>
            <a:r>
              <a:rPr lang="en-US" sz="2800" cap="all" dirty="0">
                <a:solidFill>
                  <a:schemeClr val="bg1"/>
                </a:solidFill>
              </a:rPr>
              <a:t>In November 1910, six men – Nelson Aldrich, A. Piatt Andrew, Henry Davison, Arthur Shelton, Frank </a:t>
            </a:r>
            <a:r>
              <a:rPr lang="en-US" sz="2800" cap="all" dirty="0" err="1">
                <a:solidFill>
                  <a:schemeClr val="bg1"/>
                </a:solidFill>
              </a:rPr>
              <a:t>Vanderlip</a:t>
            </a:r>
            <a:r>
              <a:rPr lang="en-US" sz="2800" cap="all" dirty="0">
                <a:solidFill>
                  <a:schemeClr val="bg1"/>
                </a:solidFill>
              </a:rPr>
              <a:t> and Paul Warburg – met at the Jekyll Island Club, off the coast of Georgia, to write a plan to reform the nation's banking system.</a:t>
            </a:r>
          </a:p>
          <a:p>
            <a:pPr marL="457200" indent="-457200">
              <a:buFont typeface="Wingdings" panose="05000000000000000000" pitchFamily="2" charset="2"/>
              <a:buChar char="Ø"/>
            </a:pPr>
            <a:r>
              <a:rPr lang="en-US" sz="2800" dirty="0">
                <a:solidFill>
                  <a:schemeClr val="bg1"/>
                </a:solidFill>
              </a:rPr>
              <a:t>1912 SINKING OF TITANIC TO RID NEA SAYERS OF THE CENTRAL BANK SYSTEM.</a:t>
            </a:r>
          </a:p>
          <a:p>
            <a:pPr marL="457200" indent="-457200">
              <a:buFont typeface="Wingdings" panose="05000000000000000000" pitchFamily="2" charset="2"/>
              <a:buChar char="Ø"/>
            </a:pPr>
            <a:r>
              <a:rPr lang="en-US" sz="2800" cap="all" dirty="0">
                <a:solidFill>
                  <a:schemeClr val="bg1"/>
                </a:solidFill>
              </a:rPr>
              <a:t>In late November 1913, on a private island off the coast of Georgia, a few of the most powerful men in the United States and the world gathered to craft up the plan for a new Central Bank in the United States. THIS MOVED THE USA CENTRAL BANKING SYSTEM CONCEPT TO THE WORLD IN CREATING THE FEDERAL RESERVE.</a:t>
            </a:r>
          </a:p>
        </p:txBody>
      </p:sp>
    </p:spTree>
    <p:extLst>
      <p:ext uri="{BB962C8B-B14F-4D97-AF65-F5344CB8AC3E}">
        <p14:creationId xmlns:p14="http://schemas.microsoft.com/office/powerpoint/2010/main" val="1912400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503373"/>
            <a:ext cx="11939171" cy="4401205"/>
          </a:xfrm>
          <a:prstGeom prst="rect">
            <a:avLst/>
          </a:prstGeom>
          <a:noFill/>
        </p:spPr>
        <p:txBody>
          <a:bodyPr wrap="square" rtlCol="0">
            <a:spAutoFit/>
          </a:bodyPr>
          <a:lstStyle/>
          <a:p>
            <a:pPr marL="457200" indent="-457200">
              <a:buFont typeface="Wingdings" panose="05000000000000000000" pitchFamily="2" charset="2"/>
              <a:buChar char="Ø"/>
            </a:pPr>
            <a:r>
              <a:rPr lang="en-US" sz="2800" cap="all" dirty="0">
                <a:solidFill>
                  <a:schemeClr val="bg1"/>
                </a:solidFill>
              </a:rPr>
              <a:t>December 22, 1913 – The Federal Reserve Act</a:t>
            </a:r>
          </a:p>
          <a:p>
            <a:pPr marL="457200" indent="-457200">
              <a:buFont typeface="Wingdings" panose="05000000000000000000" pitchFamily="2" charset="2"/>
              <a:buChar char="Ø"/>
            </a:pPr>
            <a:r>
              <a:rPr lang="en-US" sz="2800" cap="all" dirty="0">
                <a:solidFill>
                  <a:schemeClr val="bg1"/>
                </a:solidFill>
              </a:rPr>
              <a:t>World War I House of Rothschild funded both sides of the war and Carnegie asking Wilson to prolong the war for his profit which Wilson obliged.</a:t>
            </a:r>
          </a:p>
          <a:p>
            <a:pPr marL="457200" indent="-457200">
              <a:buFont typeface="Wingdings" panose="05000000000000000000" pitchFamily="2" charset="2"/>
              <a:buChar char="Ø"/>
            </a:pPr>
            <a:r>
              <a:rPr lang="en-US" sz="2800" cap="all" dirty="0">
                <a:solidFill>
                  <a:schemeClr val="bg1"/>
                </a:solidFill>
              </a:rPr>
              <a:t>1917 America’s money trust funded Russia Revolution</a:t>
            </a:r>
          </a:p>
          <a:p>
            <a:pPr marL="457200" indent="-457200">
              <a:buFont typeface="Wingdings" panose="05000000000000000000" pitchFamily="2" charset="2"/>
              <a:buChar char="Ø"/>
            </a:pPr>
            <a:r>
              <a:rPr lang="en-US" sz="2800" cap="all" dirty="0">
                <a:solidFill>
                  <a:schemeClr val="bg1"/>
                </a:solidFill>
              </a:rPr>
              <a:t>January 13, 1917 Federal Reserve Bank Director and Founding Member of the Council on Foreign Relations wrote “Russia is pointing the way to great and sweeping world changes. It is not in Russia alone that the old order is passing. There is a lot of the old order in America, and that is going too …...”</a:t>
            </a:r>
          </a:p>
        </p:txBody>
      </p:sp>
    </p:spTree>
    <p:extLst>
      <p:ext uri="{BB962C8B-B14F-4D97-AF65-F5344CB8AC3E}">
        <p14:creationId xmlns:p14="http://schemas.microsoft.com/office/powerpoint/2010/main" val="109024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503373"/>
            <a:ext cx="11939171" cy="5262979"/>
          </a:xfrm>
          <a:prstGeom prst="rect">
            <a:avLst/>
          </a:prstGeom>
          <a:noFill/>
        </p:spPr>
        <p:txBody>
          <a:bodyPr wrap="square" rtlCol="0">
            <a:spAutoFit/>
          </a:bodyPr>
          <a:lstStyle/>
          <a:p>
            <a:pPr marL="457200" indent="-457200">
              <a:buFont typeface="Wingdings" panose="05000000000000000000" pitchFamily="2" charset="2"/>
              <a:buChar char="Ø"/>
            </a:pPr>
            <a:r>
              <a:rPr lang="en-US" sz="2800" cap="all" dirty="0">
                <a:solidFill>
                  <a:schemeClr val="bg1"/>
                </a:solidFill>
              </a:rPr>
              <a:t>Bolsheviks coming to power Standard Oil purchased, under the direction of the House of Rothschild, purchased the Russian oil fields, set up refinery’s and sold the oil back to Europe. </a:t>
            </a:r>
          </a:p>
          <a:p>
            <a:pPr marL="457200" indent="-457200">
              <a:buFont typeface="Wingdings" panose="05000000000000000000" pitchFamily="2" charset="2"/>
              <a:buChar char="Ø"/>
            </a:pPr>
            <a:r>
              <a:rPr lang="en-US" sz="2800" cap="all" dirty="0">
                <a:solidFill>
                  <a:schemeClr val="bg1"/>
                </a:solidFill>
              </a:rPr>
              <a:t>1918 World War I birthed the Military Industrial Complex AND FUNDED THE FEDERAL RESERVE SYSTEM – THE WORLD FINANCIAL SYSTEM WAS BORN!!!!!!!!!!!1111</a:t>
            </a:r>
          </a:p>
          <a:p>
            <a:pPr marL="457200" indent="-457200">
              <a:buFont typeface="Wingdings" panose="05000000000000000000" pitchFamily="2" charset="2"/>
              <a:buChar char="Ø"/>
            </a:pPr>
            <a:r>
              <a:rPr lang="en-US" sz="2800" cap="all" dirty="0">
                <a:solidFill>
                  <a:schemeClr val="bg1"/>
                </a:solidFill>
              </a:rPr>
              <a:t>1918 End of World War I Americans lost 116,000 and wounded 204,000/Europe lost over 8 M solders and 6 to 10M citizens.</a:t>
            </a:r>
          </a:p>
          <a:p>
            <a:pPr marL="457200" indent="-457200">
              <a:buFont typeface="Wingdings" panose="05000000000000000000" pitchFamily="2" charset="2"/>
              <a:buChar char="Ø"/>
            </a:pPr>
            <a:r>
              <a:rPr lang="en-US" sz="2800" cap="all" dirty="0">
                <a:solidFill>
                  <a:schemeClr val="bg1"/>
                </a:solidFill>
              </a:rPr>
              <a:t>Treaty of Versailles July 28, 1918 peace treaty for WWI – Financial windfall for the bankers</a:t>
            </a:r>
          </a:p>
          <a:p>
            <a:pPr marL="457200" indent="-457200">
              <a:buFont typeface="Wingdings" panose="05000000000000000000" pitchFamily="2" charset="2"/>
              <a:buChar char="Ø"/>
            </a:pPr>
            <a:r>
              <a:rPr lang="en-US" sz="2800" cap="all" dirty="0">
                <a:solidFill>
                  <a:schemeClr val="bg1"/>
                </a:solidFill>
              </a:rPr>
              <a:t>1920 Establishment of the League of Nations – precursor to the United Nations</a:t>
            </a:r>
          </a:p>
        </p:txBody>
      </p:sp>
    </p:spTree>
    <p:extLst>
      <p:ext uri="{BB962C8B-B14F-4D97-AF65-F5344CB8AC3E}">
        <p14:creationId xmlns:p14="http://schemas.microsoft.com/office/powerpoint/2010/main" val="3983563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503373"/>
            <a:ext cx="11939171" cy="4832092"/>
          </a:xfrm>
          <a:prstGeom prst="rect">
            <a:avLst/>
          </a:prstGeom>
          <a:noFill/>
        </p:spPr>
        <p:txBody>
          <a:bodyPr wrap="square" rtlCol="0">
            <a:spAutoFit/>
          </a:bodyPr>
          <a:lstStyle/>
          <a:p>
            <a:pPr marL="457200" indent="-457200">
              <a:buFont typeface="Wingdings" panose="05000000000000000000" pitchFamily="2" charset="2"/>
              <a:buChar char="Ø"/>
            </a:pPr>
            <a:r>
              <a:rPr lang="en-US" sz="2800" cap="all" dirty="0">
                <a:solidFill>
                  <a:schemeClr val="bg1"/>
                </a:solidFill>
              </a:rPr>
              <a:t>May 30, 1919 The Shadow Government was formed – Council on Foreign Affairs.</a:t>
            </a:r>
          </a:p>
          <a:p>
            <a:pPr marL="457200" indent="-457200">
              <a:buFont typeface="Wingdings" panose="05000000000000000000" pitchFamily="2" charset="2"/>
              <a:buChar char="Ø"/>
            </a:pPr>
            <a:r>
              <a:rPr lang="en-US" sz="2800" cap="all" dirty="0">
                <a:solidFill>
                  <a:schemeClr val="bg1"/>
                </a:solidFill>
              </a:rPr>
              <a:t>February 6, 1929 Federal Reserve Board cut money supply and raised interest rates after meeting the US Treasury Secretary. Black Friday occurred with stock crash and death.</a:t>
            </a:r>
          </a:p>
          <a:p>
            <a:pPr marL="457200" indent="-457200">
              <a:buFont typeface="Wingdings" panose="05000000000000000000" pitchFamily="2" charset="2"/>
              <a:buChar char="Ø"/>
            </a:pPr>
            <a:r>
              <a:rPr lang="en-US" sz="2800" cap="all" dirty="0">
                <a:solidFill>
                  <a:schemeClr val="bg1"/>
                </a:solidFill>
              </a:rPr>
              <a:t>1930 Bank of International Settlement (BIS) was formed by the House of Rothschild. Membership were all central banks. Focused on stabilizing the world economy. Power over the world purse resided here. It could allow a country to prosper or drive it into a tailspin. The activities superseded all political, moral and religious ideologies. </a:t>
            </a:r>
          </a:p>
        </p:txBody>
      </p:sp>
    </p:spTree>
    <p:extLst>
      <p:ext uri="{BB962C8B-B14F-4D97-AF65-F5344CB8AC3E}">
        <p14:creationId xmlns:p14="http://schemas.microsoft.com/office/powerpoint/2010/main" val="1810503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503373"/>
            <a:ext cx="11939171" cy="4832092"/>
          </a:xfrm>
          <a:prstGeom prst="rect">
            <a:avLst/>
          </a:prstGeom>
          <a:noFill/>
        </p:spPr>
        <p:txBody>
          <a:bodyPr wrap="square" rtlCol="0">
            <a:spAutoFit/>
          </a:bodyPr>
          <a:lstStyle/>
          <a:p>
            <a:r>
              <a:rPr lang="en-US" sz="2800" cap="all" dirty="0">
                <a:solidFill>
                  <a:schemeClr val="bg1"/>
                </a:solidFill>
              </a:rPr>
              <a:t>1933</a:t>
            </a:r>
          </a:p>
          <a:p>
            <a:pPr marL="457200" indent="-457200">
              <a:buFont typeface="Wingdings" panose="05000000000000000000" pitchFamily="2" charset="2"/>
              <a:buChar char="Ø"/>
            </a:pPr>
            <a:r>
              <a:rPr lang="en-US" sz="2800" cap="all" dirty="0">
                <a:solidFill>
                  <a:schemeClr val="bg1"/>
                </a:solidFill>
              </a:rPr>
              <a:t>House of Rothschild took over the country. FDR required to pack his cabinet with CFR people. </a:t>
            </a:r>
          </a:p>
          <a:p>
            <a:pPr marL="457200" indent="-457200">
              <a:buFont typeface="Wingdings" panose="05000000000000000000" pitchFamily="2" charset="2"/>
              <a:buChar char="Ø"/>
            </a:pPr>
            <a:r>
              <a:rPr lang="en-US" sz="2800" cap="all" dirty="0">
                <a:solidFill>
                  <a:schemeClr val="bg1"/>
                </a:solidFill>
              </a:rPr>
              <a:t>Banks stop exchange paper money into gold coin.</a:t>
            </a:r>
          </a:p>
          <a:p>
            <a:pPr marL="457200" indent="-457200">
              <a:buFont typeface="Wingdings" panose="05000000000000000000" pitchFamily="2" charset="2"/>
              <a:buChar char="Ø"/>
            </a:pPr>
            <a:r>
              <a:rPr lang="en-US" sz="2800" cap="all" dirty="0">
                <a:solidFill>
                  <a:schemeClr val="bg1"/>
                </a:solidFill>
              </a:rPr>
              <a:t>Agricultural Adjustment Act – Killing of livestock</a:t>
            </a:r>
          </a:p>
          <a:p>
            <a:pPr marL="457200" indent="-457200">
              <a:buFont typeface="Wingdings" panose="05000000000000000000" pitchFamily="2" charset="2"/>
              <a:buChar char="Ø"/>
            </a:pPr>
            <a:r>
              <a:rPr lang="en-US" sz="2800" cap="all" dirty="0">
                <a:solidFill>
                  <a:schemeClr val="bg1"/>
                </a:solidFill>
              </a:rPr>
              <a:t>National Industrial Recovery Act (NIRA) – the implementation of the FDR New Deal </a:t>
            </a:r>
          </a:p>
          <a:p>
            <a:pPr marL="457200" indent="-457200">
              <a:buFont typeface="Wingdings" panose="05000000000000000000" pitchFamily="2" charset="2"/>
              <a:buChar char="Ø"/>
            </a:pPr>
            <a:r>
              <a:rPr lang="en-US" sz="2800" cap="all" dirty="0">
                <a:solidFill>
                  <a:schemeClr val="bg1"/>
                </a:solidFill>
              </a:rPr>
              <a:t>NIRA hiring its own police force to enforce the regulation – Police State.</a:t>
            </a:r>
          </a:p>
          <a:p>
            <a:pPr marL="457200" indent="-457200">
              <a:buFont typeface="Wingdings" panose="05000000000000000000" pitchFamily="2" charset="2"/>
              <a:buChar char="Ø"/>
            </a:pPr>
            <a:r>
              <a:rPr lang="en-US" sz="2800" cap="all" dirty="0">
                <a:solidFill>
                  <a:schemeClr val="bg1"/>
                </a:solidFill>
              </a:rPr>
              <a:t>New Deal tried to impose a fascist government on American people</a:t>
            </a:r>
          </a:p>
          <a:p>
            <a:pPr marL="457200" indent="-457200">
              <a:buFont typeface="Wingdings" panose="05000000000000000000" pitchFamily="2" charset="2"/>
              <a:buChar char="Ø"/>
            </a:pPr>
            <a:r>
              <a:rPr lang="en-US" sz="2800" cap="all" dirty="0">
                <a:solidFill>
                  <a:schemeClr val="bg1"/>
                </a:solidFill>
              </a:rPr>
              <a:t>Internal Revenue Service Act</a:t>
            </a:r>
          </a:p>
        </p:txBody>
      </p:sp>
    </p:spTree>
    <p:extLst>
      <p:ext uri="{BB962C8B-B14F-4D97-AF65-F5344CB8AC3E}">
        <p14:creationId xmlns:p14="http://schemas.microsoft.com/office/powerpoint/2010/main" val="2368685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503373"/>
            <a:ext cx="11939171" cy="5262979"/>
          </a:xfrm>
          <a:prstGeom prst="rect">
            <a:avLst/>
          </a:prstGeom>
          <a:noFill/>
        </p:spPr>
        <p:txBody>
          <a:bodyPr wrap="square" rtlCol="0">
            <a:spAutoFit/>
          </a:bodyPr>
          <a:lstStyle/>
          <a:p>
            <a:r>
              <a:rPr lang="en-US" sz="2800" cap="all" dirty="0">
                <a:solidFill>
                  <a:schemeClr val="bg1"/>
                </a:solidFill>
              </a:rPr>
              <a:t>1933</a:t>
            </a:r>
          </a:p>
          <a:p>
            <a:pPr marL="457200" indent="-457200">
              <a:buFont typeface="Wingdings" panose="05000000000000000000" pitchFamily="2" charset="2"/>
              <a:buChar char="Ø"/>
            </a:pPr>
            <a:r>
              <a:rPr lang="en-US" sz="2800" cap="all" dirty="0">
                <a:solidFill>
                  <a:schemeClr val="bg1"/>
                </a:solidFill>
              </a:rPr>
              <a:t>Chase became the financial headquarters of the House of Rothschild.</a:t>
            </a:r>
          </a:p>
          <a:p>
            <a:pPr marL="457200" indent="-457200">
              <a:buFont typeface="Wingdings" panose="05000000000000000000" pitchFamily="2" charset="2"/>
              <a:buChar char="Ø"/>
            </a:pPr>
            <a:r>
              <a:rPr lang="en-US" sz="2800" cap="all" dirty="0">
                <a:solidFill>
                  <a:schemeClr val="bg1"/>
                </a:solidFill>
              </a:rPr>
              <a:t>FDR confiscated American citizens gold. Never returned to the people.</a:t>
            </a:r>
          </a:p>
          <a:p>
            <a:pPr marL="457200" indent="-457200">
              <a:buFont typeface="Wingdings" panose="05000000000000000000" pitchFamily="2" charset="2"/>
              <a:buChar char="Ø"/>
            </a:pPr>
            <a:r>
              <a:rPr lang="en-US" sz="2800" cap="all" dirty="0">
                <a:solidFill>
                  <a:schemeClr val="bg1"/>
                </a:solidFill>
              </a:rPr>
              <a:t>Citizens were banned from owning gold. If found to own gold citizens were prosecuted.</a:t>
            </a:r>
          </a:p>
          <a:p>
            <a:pPr marL="457200" indent="-457200">
              <a:buFont typeface="Wingdings" panose="05000000000000000000" pitchFamily="2" charset="2"/>
              <a:buChar char="Ø"/>
            </a:pPr>
            <a:r>
              <a:rPr lang="en-US" sz="2800" cap="all" dirty="0">
                <a:solidFill>
                  <a:schemeClr val="bg1"/>
                </a:solidFill>
              </a:rPr>
              <a:t>FDR with the help of the CFR secretly moved America from the gold standard.</a:t>
            </a:r>
          </a:p>
          <a:p>
            <a:pPr marL="457200" indent="-457200">
              <a:buFont typeface="Wingdings" panose="05000000000000000000" pitchFamily="2" charset="2"/>
              <a:buChar char="Ø"/>
            </a:pPr>
            <a:r>
              <a:rPr lang="en-US" sz="2800" cap="all" dirty="0">
                <a:solidFill>
                  <a:schemeClr val="bg1"/>
                </a:solidFill>
              </a:rPr>
              <a:t>The secret shipments of gold to Rothschilds permitted the House of Rothschild to issue bonds and notes from the BIS to all central and commercial banks to bolster failing economies.</a:t>
            </a:r>
          </a:p>
        </p:txBody>
      </p:sp>
    </p:spTree>
    <p:extLst>
      <p:ext uri="{BB962C8B-B14F-4D97-AF65-F5344CB8AC3E}">
        <p14:creationId xmlns:p14="http://schemas.microsoft.com/office/powerpoint/2010/main" val="410964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503373"/>
            <a:ext cx="11939171" cy="3108543"/>
          </a:xfrm>
          <a:prstGeom prst="rect">
            <a:avLst/>
          </a:prstGeom>
          <a:noFill/>
        </p:spPr>
        <p:txBody>
          <a:bodyPr wrap="square" rtlCol="0">
            <a:spAutoFit/>
          </a:bodyPr>
          <a:lstStyle/>
          <a:p>
            <a:r>
              <a:rPr lang="en-US" sz="2800" cap="all" dirty="0">
                <a:solidFill>
                  <a:schemeClr val="bg1"/>
                </a:solidFill>
              </a:rPr>
              <a:t>1933</a:t>
            </a:r>
          </a:p>
          <a:p>
            <a:pPr marL="457200" indent="-457200">
              <a:buFont typeface="Wingdings" panose="05000000000000000000" pitchFamily="2" charset="2"/>
              <a:buChar char="Ø"/>
            </a:pPr>
            <a:r>
              <a:rPr lang="en-US" sz="2800" cap="all" dirty="0">
                <a:solidFill>
                  <a:schemeClr val="bg1"/>
                </a:solidFill>
              </a:rPr>
              <a:t>House of Rothschild through BIS created the foundation for an occult economy.</a:t>
            </a:r>
          </a:p>
          <a:p>
            <a:pPr marL="457200" indent="-457200">
              <a:buFont typeface="Wingdings" panose="05000000000000000000" pitchFamily="2" charset="2"/>
              <a:buChar char="Ø"/>
            </a:pPr>
            <a:r>
              <a:rPr lang="en-US" sz="2800" cap="all" dirty="0">
                <a:solidFill>
                  <a:schemeClr val="bg1"/>
                </a:solidFill>
              </a:rPr>
              <a:t>Mother Boxes and Baby Boxes of Bonds backed by Gold were created for those countries or wealthy individuals who sent their gold to the central bank for safekeeping. Mother Boxes were valued at $1B and Baby Boxes at $100,000, $1M, $100M and $1B.</a:t>
            </a:r>
          </a:p>
        </p:txBody>
      </p:sp>
    </p:spTree>
    <p:extLst>
      <p:ext uri="{BB962C8B-B14F-4D97-AF65-F5344CB8AC3E}">
        <p14:creationId xmlns:p14="http://schemas.microsoft.com/office/powerpoint/2010/main" val="70671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089039"/>
            <a:ext cx="11939171" cy="5693866"/>
          </a:xfrm>
          <a:prstGeom prst="rect">
            <a:avLst/>
          </a:prstGeom>
          <a:noFill/>
        </p:spPr>
        <p:txBody>
          <a:bodyPr wrap="square" rtlCol="0">
            <a:spAutoFit/>
          </a:bodyPr>
          <a:lstStyle/>
          <a:p>
            <a:r>
              <a:rPr lang="en-US" sz="2800" cap="all" dirty="0">
                <a:solidFill>
                  <a:schemeClr val="bg1"/>
                </a:solidFill>
              </a:rPr>
              <a:t>1933</a:t>
            </a:r>
          </a:p>
          <a:p>
            <a:pPr marL="457200" indent="-457200">
              <a:buFont typeface="Wingdings" panose="05000000000000000000" pitchFamily="2" charset="2"/>
              <a:buChar char="Ø"/>
            </a:pPr>
            <a:r>
              <a:rPr lang="en-US" sz="2800" cap="all" dirty="0">
                <a:solidFill>
                  <a:schemeClr val="bg1"/>
                </a:solidFill>
              </a:rPr>
              <a:t>Had the countries or wealthy individual cashed these bonds the value of the bond with accrued interest would have crashed the US economy. This setup the world to have to use the US Dollar for international exchange on trade and fortify the United States as the economic bedrock of the world which was then ravaged by war and depression. The House of Rothschild had achieved their objective of becoming the one world bank. </a:t>
            </a:r>
          </a:p>
          <a:p>
            <a:pPr marL="457200" indent="-457200">
              <a:buFont typeface="Wingdings" panose="05000000000000000000" pitchFamily="2" charset="2"/>
              <a:buChar char="Ø"/>
            </a:pPr>
            <a:r>
              <a:rPr lang="en-US" sz="2800" cap="all" dirty="0">
                <a:solidFill>
                  <a:schemeClr val="bg1"/>
                </a:solidFill>
              </a:rPr>
              <a:t>Fake Gold certificates. In order to control the whole value of wealth the Bonds placed in the Boxes were purposely fake. They had glaring spelling errors and bad grammar so that if a bank representative were to try to validate, they would be dismissed as fake. Rothschild scheme was uncovered in 2000. </a:t>
            </a:r>
          </a:p>
        </p:txBody>
      </p:sp>
    </p:spTree>
    <p:extLst>
      <p:ext uri="{BB962C8B-B14F-4D97-AF65-F5344CB8AC3E}">
        <p14:creationId xmlns:p14="http://schemas.microsoft.com/office/powerpoint/2010/main" val="1598560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089039"/>
            <a:ext cx="11939171" cy="3539430"/>
          </a:xfrm>
          <a:prstGeom prst="rect">
            <a:avLst/>
          </a:prstGeom>
          <a:noFill/>
        </p:spPr>
        <p:txBody>
          <a:bodyPr wrap="square" rtlCol="0">
            <a:spAutoFit/>
          </a:bodyPr>
          <a:lstStyle/>
          <a:p>
            <a:r>
              <a:rPr lang="en-US" sz="2800" cap="all" dirty="0">
                <a:solidFill>
                  <a:schemeClr val="bg1"/>
                </a:solidFill>
              </a:rPr>
              <a:t>1939</a:t>
            </a:r>
          </a:p>
          <a:p>
            <a:pPr marL="457200" indent="-457200">
              <a:buFont typeface="Wingdings" panose="05000000000000000000" pitchFamily="2" charset="2"/>
              <a:buChar char="Ø"/>
            </a:pPr>
            <a:r>
              <a:rPr lang="en-US" sz="2800" cap="all" dirty="0">
                <a:solidFill>
                  <a:schemeClr val="bg1"/>
                </a:solidFill>
              </a:rPr>
              <a:t>Hitler invaded Poland and World War II begun. This violated a war guarantee between British Prime Minister Chamberlain and the Polish government.  Six months after issuing this guarantee no support had been given to Poland allowing Hitler to invade. </a:t>
            </a:r>
          </a:p>
          <a:p>
            <a:pPr marL="457200" indent="-457200">
              <a:buFont typeface="Wingdings" panose="05000000000000000000" pitchFamily="2" charset="2"/>
              <a:buChar char="Ø"/>
            </a:pPr>
            <a:r>
              <a:rPr lang="en-US" sz="2800" cap="all" dirty="0">
                <a:solidFill>
                  <a:schemeClr val="bg1"/>
                </a:solidFill>
              </a:rPr>
              <a:t>Hitler invasion of Poland was caused by the Treaty of Versailles. </a:t>
            </a:r>
          </a:p>
          <a:p>
            <a:pPr marL="457200" indent="-457200">
              <a:buFont typeface="Wingdings" panose="05000000000000000000" pitchFamily="2" charset="2"/>
              <a:buChar char="Ø"/>
            </a:pPr>
            <a:r>
              <a:rPr lang="en-US" sz="2800" cap="all" dirty="0">
                <a:solidFill>
                  <a:schemeClr val="bg1"/>
                </a:solidFill>
              </a:rPr>
              <a:t>Hitler conditions of stopping the war were rejected by Poland and WWII went to the next level. </a:t>
            </a:r>
          </a:p>
        </p:txBody>
      </p:sp>
    </p:spTree>
    <p:extLst>
      <p:ext uri="{BB962C8B-B14F-4D97-AF65-F5344CB8AC3E}">
        <p14:creationId xmlns:p14="http://schemas.microsoft.com/office/powerpoint/2010/main" val="2443739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089039"/>
            <a:ext cx="11939171" cy="5693866"/>
          </a:xfrm>
          <a:prstGeom prst="rect">
            <a:avLst/>
          </a:prstGeom>
          <a:noFill/>
        </p:spPr>
        <p:txBody>
          <a:bodyPr wrap="square" rtlCol="0">
            <a:spAutoFit/>
          </a:bodyPr>
          <a:lstStyle/>
          <a:p>
            <a:r>
              <a:rPr lang="en-US" sz="2800" cap="all" dirty="0">
                <a:solidFill>
                  <a:schemeClr val="bg1"/>
                </a:solidFill>
              </a:rPr>
              <a:t>1939</a:t>
            </a:r>
          </a:p>
          <a:p>
            <a:pPr marL="457200" indent="-457200">
              <a:buFont typeface="Wingdings" panose="05000000000000000000" pitchFamily="2" charset="2"/>
              <a:buChar char="Ø"/>
            </a:pPr>
            <a:r>
              <a:rPr lang="en-US" sz="2800" cap="all" dirty="0">
                <a:solidFill>
                  <a:schemeClr val="bg1"/>
                </a:solidFill>
              </a:rPr>
              <a:t>The reason for the beginning of WWII was completely financial. Rothschild central bank in Germany (Reichsbank) would not loan to the German government three billion Reichsmarks. Central bank placed restrictions on the German government as part of the loan and the German government refused the conditions and kicked out the central bankers from Germany.</a:t>
            </a:r>
          </a:p>
          <a:p>
            <a:pPr marL="457200" indent="-457200">
              <a:buFont typeface="Wingdings" panose="05000000000000000000" pitchFamily="2" charset="2"/>
              <a:buChar char="Ø"/>
            </a:pPr>
            <a:r>
              <a:rPr lang="en-US" sz="2800" cap="all" dirty="0">
                <a:solidFill>
                  <a:schemeClr val="bg1"/>
                </a:solidFill>
              </a:rPr>
              <a:t>Within two weeks of the war breaking out from Poland the CFR met with the US Secretary of the State George Messersmith to setup a study/planning group as to how to get the United States into the war – known as the War and Peace Study Project. ALL FUNDED BY THE HOUSE OF ROTHSCHILD. Rothschild wanted his German central bank back. </a:t>
            </a:r>
          </a:p>
        </p:txBody>
      </p:sp>
    </p:spTree>
    <p:extLst>
      <p:ext uri="{BB962C8B-B14F-4D97-AF65-F5344CB8AC3E}">
        <p14:creationId xmlns:p14="http://schemas.microsoft.com/office/powerpoint/2010/main" val="2818324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860753"/>
            <a:ext cx="10731953" cy="523220"/>
          </a:xfrm>
          <a:prstGeom prst="rect">
            <a:avLst/>
          </a:prstGeom>
          <a:noFill/>
        </p:spPr>
        <p:txBody>
          <a:bodyPr wrap="square">
            <a:spAutoFit/>
          </a:bodyPr>
          <a:lstStyle/>
          <a:p>
            <a:r>
              <a:rPr lang="en-US" sz="2800" dirty="0">
                <a:solidFill>
                  <a:schemeClr val="bg1"/>
                </a:solidFill>
              </a:rPr>
              <a:t>RULING CLASS HIERARCHY</a:t>
            </a:r>
          </a:p>
        </p:txBody>
      </p:sp>
      <p:sp>
        <p:nvSpPr>
          <p:cNvPr id="5" name="TextBox 4">
            <a:extLst>
              <a:ext uri="{FF2B5EF4-FFF2-40B4-BE49-F238E27FC236}">
                <a16:creationId xmlns:a16="http://schemas.microsoft.com/office/drawing/2014/main" id="{4D59F36A-512C-D935-A49E-CC127048DEBF}"/>
              </a:ext>
            </a:extLst>
          </p:cNvPr>
          <p:cNvSpPr txBox="1"/>
          <p:nvPr/>
        </p:nvSpPr>
        <p:spPr>
          <a:xfrm>
            <a:off x="8717476" y="191849"/>
            <a:ext cx="3447162" cy="369332"/>
          </a:xfrm>
          <a:prstGeom prst="rect">
            <a:avLst/>
          </a:prstGeom>
          <a:noFill/>
        </p:spPr>
        <p:txBody>
          <a:bodyPr wrap="none" rtlCol="0">
            <a:spAutoFit/>
          </a:bodyPr>
          <a:lstStyle/>
          <a:p>
            <a:pPr algn="ctr"/>
            <a:r>
              <a:rPr lang="en-US" dirty="0">
                <a:solidFill>
                  <a:schemeClr val="bg1"/>
                </a:solidFill>
              </a:rPr>
              <a:t>GOVERNMENT – SOCIAL/RELIGION</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 Box 2">
            <a:extLst>
              <a:ext uri="{FF2B5EF4-FFF2-40B4-BE49-F238E27FC236}">
                <a16:creationId xmlns:a16="http://schemas.microsoft.com/office/drawing/2014/main" id="{F489B580-B68E-C777-B01D-9C557C0BF826}"/>
              </a:ext>
            </a:extLst>
          </p:cNvPr>
          <p:cNvSpPr txBox="1">
            <a:spLocks noChangeArrowheads="1"/>
          </p:cNvSpPr>
          <p:nvPr/>
        </p:nvSpPr>
        <p:spPr bwMode="auto">
          <a:xfrm>
            <a:off x="5181599" y="2253285"/>
            <a:ext cx="2125345" cy="467360"/>
          </a:xfrm>
          <a:prstGeom prst="rect">
            <a:avLst/>
          </a:prstGeom>
          <a:solidFill>
            <a:schemeClr val="tx1"/>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b="1" dirty="0">
                <a:solidFill>
                  <a:schemeClr val="bg1"/>
                </a:solidFill>
                <a:effectLst/>
                <a:latin typeface="Calibri"/>
                <a:ea typeface="Calibri"/>
                <a:cs typeface="Times New Roman"/>
              </a:rPr>
              <a:t>Jesuit Order</a:t>
            </a:r>
            <a:endParaRPr lang="en-US" dirty="0">
              <a:solidFill>
                <a:schemeClr val="bg1"/>
              </a:solidFill>
              <a:effectLst/>
              <a:latin typeface="Calibri"/>
              <a:ea typeface="Calibri"/>
              <a:cs typeface="Times New Roman"/>
            </a:endParaRPr>
          </a:p>
          <a:p>
            <a:pPr marL="0" marR="0" algn="ctr">
              <a:lnSpc>
                <a:spcPct val="115000"/>
              </a:lnSpc>
              <a:spcBef>
                <a:spcPts val="0"/>
              </a:spcBef>
              <a:spcAft>
                <a:spcPts val="0"/>
              </a:spcAft>
            </a:pPr>
            <a:r>
              <a:rPr lang="en-US" b="1" dirty="0">
                <a:solidFill>
                  <a:schemeClr val="bg1"/>
                </a:solidFill>
                <a:effectLst/>
                <a:latin typeface="Calibri"/>
                <a:ea typeface="Calibri"/>
                <a:cs typeface="Times New Roman"/>
              </a:rPr>
              <a:t>General Arturo Sosa</a:t>
            </a:r>
            <a:endParaRPr lang="en-US" dirty="0">
              <a:solidFill>
                <a:schemeClr val="bg1"/>
              </a:solidFill>
              <a:effectLst/>
              <a:latin typeface="Calibri"/>
              <a:ea typeface="Calibri"/>
              <a:cs typeface="Times New Roman"/>
            </a:endParaRPr>
          </a:p>
        </p:txBody>
      </p:sp>
      <p:sp>
        <p:nvSpPr>
          <p:cNvPr id="9" name="TextBox 8">
            <a:extLst>
              <a:ext uri="{FF2B5EF4-FFF2-40B4-BE49-F238E27FC236}">
                <a16:creationId xmlns:a16="http://schemas.microsoft.com/office/drawing/2014/main" id="{5449121F-A832-5B27-B0C1-67F2D9957E4E}"/>
              </a:ext>
            </a:extLst>
          </p:cNvPr>
          <p:cNvSpPr txBox="1"/>
          <p:nvPr/>
        </p:nvSpPr>
        <p:spPr>
          <a:xfrm>
            <a:off x="8229600" y="2937909"/>
            <a:ext cx="2215094" cy="369332"/>
          </a:xfrm>
          <a:prstGeom prst="rect">
            <a:avLst/>
          </a:prstGeom>
          <a:noFill/>
        </p:spPr>
        <p:txBody>
          <a:bodyPr wrap="none" rtlCol="0">
            <a:spAutoFit/>
          </a:bodyPr>
          <a:lstStyle/>
          <a:p>
            <a:r>
              <a:rPr lang="en-US" dirty="0">
                <a:solidFill>
                  <a:schemeClr val="bg1"/>
                </a:solidFill>
              </a:rPr>
              <a:t>BANKING/ECONOMIC</a:t>
            </a:r>
          </a:p>
        </p:txBody>
      </p:sp>
      <p:cxnSp>
        <p:nvCxnSpPr>
          <p:cNvPr id="23" name="Straight Connector 22">
            <a:extLst>
              <a:ext uri="{FF2B5EF4-FFF2-40B4-BE49-F238E27FC236}">
                <a16:creationId xmlns:a16="http://schemas.microsoft.com/office/drawing/2014/main" id="{5D2413A4-4E91-C4EF-C53E-7AF37093BEC5}"/>
              </a:ext>
            </a:extLst>
          </p:cNvPr>
          <p:cNvCxnSpPr/>
          <p:nvPr/>
        </p:nvCxnSpPr>
        <p:spPr>
          <a:xfrm flipV="1">
            <a:off x="2098722" y="3476626"/>
            <a:ext cx="8371508" cy="40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3353C8F-6F74-FCA1-8D8F-DD0AEA6935B0}"/>
              </a:ext>
            </a:extLst>
          </p:cNvPr>
          <p:cNvCxnSpPr>
            <a:endCxn id="30" idx="0"/>
          </p:cNvCxnSpPr>
          <p:nvPr/>
        </p:nvCxnSpPr>
        <p:spPr>
          <a:xfrm>
            <a:off x="10470229" y="3516868"/>
            <a:ext cx="1" cy="817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5FE145-FACD-521E-572C-04ADE551882A}"/>
              </a:ext>
            </a:extLst>
          </p:cNvPr>
          <p:cNvCxnSpPr/>
          <p:nvPr/>
        </p:nvCxnSpPr>
        <p:spPr>
          <a:xfrm>
            <a:off x="2098722" y="3516868"/>
            <a:ext cx="0" cy="4095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57B503-476D-76C3-EEA4-3C8B7A778416}"/>
              </a:ext>
            </a:extLst>
          </p:cNvPr>
          <p:cNvSpPr txBox="1"/>
          <p:nvPr/>
        </p:nvSpPr>
        <p:spPr>
          <a:xfrm>
            <a:off x="2057400" y="3059668"/>
            <a:ext cx="2053767" cy="369332"/>
          </a:xfrm>
          <a:prstGeom prst="rect">
            <a:avLst/>
          </a:prstGeom>
          <a:noFill/>
        </p:spPr>
        <p:txBody>
          <a:bodyPr wrap="none" rtlCol="0">
            <a:spAutoFit/>
          </a:bodyPr>
          <a:lstStyle/>
          <a:p>
            <a:r>
              <a:rPr lang="en-US" dirty="0">
                <a:solidFill>
                  <a:schemeClr val="bg1"/>
                </a:solidFill>
              </a:rPr>
              <a:t>RELIGION/SCHOOLS</a:t>
            </a:r>
          </a:p>
        </p:txBody>
      </p:sp>
      <p:cxnSp>
        <p:nvCxnSpPr>
          <p:cNvPr id="27" name="Straight Connector 26">
            <a:extLst>
              <a:ext uri="{FF2B5EF4-FFF2-40B4-BE49-F238E27FC236}">
                <a16:creationId xmlns:a16="http://schemas.microsoft.com/office/drawing/2014/main" id="{CA4E7921-0D36-9D1E-42CE-37B1F81F12CD}"/>
              </a:ext>
            </a:extLst>
          </p:cNvPr>
          <p:cNvCxnSpPr/>
          <p:nvPr/>
        </p:nvCxnSpPr>
        <p:spPr>
          <a:xfrm>
            <a:off x="1447800" y="3886200"/>
            <a:ext cx="13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4C08815-2FB6-CA3C-DBFB-B6F40A3ACD35}"/>
              </a:ext>
            </a:extLst>
          </p:cNvPr>
          <p:cNvSpPr txBox="1"/>
          <p:nvPr/>
        </p:nvSpPr>
        <p:spPr>
          <a:xfrm>
            <a:off x="841397" y="4310321"/>
            <a:ext cx="1106200" cy="1200329"/>
          </a:xfrm>
          <a:prstGeom prst="rect">
            <a:avLst/>
          </a:prstGeom>
          <a:noFill/>
          <a:ln>
            <a:solidFill>
              <a:schemeClr val="tx1"/>
            </a:solidFill>
          </a:ln>
        </p:spPr>
        <p:txBody>
          <a:bodyPr wrap="none" rtlCol="0">
            <a:spAutoFit/>
          </a:bodyPr>
          <a:lstStyle/>
          <a:p>
            <a:pPr algn="ctr"/>
            <a:r>
              <a:rPr lang="en-US" dirty="0">
                <a:solidFill>
                  <a:schemeClr val="bg1"/>
                </a:solidFill>
              </a:rPr>
              <a:t>Jesuits </a:t>
            </a:r>
          </a:p>
          <a:p>
            <a:pPr algn="ctr"/>
            <a:r>
              <a:rPr lang="en-US" dirty="0">
                <a:solidFill>
                  <a:schemeClr val="bg1"/>
                </a:solidFill>
              </a:rPr>
              <a:t>Churches </a:t>
            </a:r>
          </a:p>
          <a:p>
            <a:pPr algn="ctr"/>
            <a:r>
              <a:rPr lang="en-US" dirty="0">
                <a:solidFill>
                  <a:schemeClr val="bg1"/>
                </a:solidFill>
              </a:rPr>
              <a:t>&amp; </a:t>
            </a:r>
          </a:p>
          <a:p>
            <a:pPr algn="ctr"/>
            <a:r>
              <a:rPr lang="en-US" dirty="0">
                <a:solidFill>
                  <a:schemeClr val="bg1"/>
                </a:solidFill>
              </a:rPr>
              <a:t>Schools</a:t>
            </a:r>
          </a:p>
        </p:txBody>
      </p:sp>
      <p:sp>
        <p:nvSpPr>
          <p:cNvPr id="29" name="TextBox 28">
            <a:extLst>
              <a:ext uri="{FF2B5EF4-FFF2-40B4-BE49-F238E27FC236}">
                <a16:creationId xmlns:a16="http://schemas.microsoft.com/office/drawing/2014/main" id="{3A2BFE34-C014-DDCB-5169-2AAC101E738A}"/>
              </a:ext>
            </a:extLst>
          </p:cNvPr>
          <p:cNvSpPr txBox="1"/>
          <p:nvPr/>
        </p:nvSpPr>
        <p:spPr>
          <a:xfrm>
            <a:off x="2243024" y="4318184"/>
            <a:ext cx="1106200" cy="1200329"/>
          </a:xfrm>
          <a:prstGeom prst="rect">
            <a:avLst/>
          </a:prstGeom>
          <a:noFill/>
          <a:ln>
            <a:solidFill>
              <a:schemeClr val="tx1"/>
            </a:solidFill>
          </a:ln>
        </p:spPr>
        <p:txBody>
          <a:bodyPr wrap="none" rtlCol="0">
            <a:spAutoFit/>
          </a:bodyPr>
          <a:lstStyle/>
          <a:p>
            <a:pPr algn="ctr"/>
            <a:r>
              <a:rPr lang="en-US" dirty="0">
                <a:solidFill>
                  <a:schemeClr val="bg1"/>
                </a:solidFill>
              </a:rPr>
              <a:t>Catholic </a:t>
            </a:r>
          </a:p>
          <a:p>
            <a:pPr algn="ctr"/>
            <a:r>
              <a:rPr lang="en-US" dirty="0">
                <a:solidFill>
                  <a:schemeClr val="bg1"/>
                </a:solidFill>
              </a:rPr>
              <a:t>Churches </a:t>
            </a:r>
          </a:p>
          <a:p>
            <a:pPr algn="ctr"/>
            <a:r>
              <a:rPr lang="en-US" dirty="0">
                <a:solidFill>
                  <a:schemeClr val="bg1"/>
                </a:solidFill>
              </a:rPr>
              <a:t>&amp; </a:t>
            </a:r>
          </a:p>
          <a:p>
            <a:pPr algn="ctr"/>
            <a:r>
              <a:rPr lang="en-US" dirty="0">
                <a:solidFill>
                  <a:schemeClr val="bg1"/>
                </a:solidFill>
              </a:rPr>
              <a:t>Schools</a:t>
            </a:r>
          </a:p>
        </p:txBody>
      </p:sp>
      <p:sp>
        <p:nvSpPr>
          <p:cNvPr id="30" name="TextBox 29">
            <a:extLst>
              <a:ext uri="{FF2B5EF4-FFF2-40B4-BE49-F238E27FC236}">
                <a16:creationId xmlns:a16="http://schemas.microsoft.com/office/drawing/2014/main" id="{1A79B57A-860C-D480-302A-3CF3E071F5F3}"/>
              </a:ext>
            </a:extLst>
          </p:cNvPr>
          <p:cNvSpPr txBox="1"/>
          <p:nvPr/>
        </p:nvSpPr>
        <p:spPr>
          <a:xfrm>
            <a:off x="9258039" y="4334470"/>
            <a:ext cx="2424382" cy="923330"/>
          </a:xfrm>
          <a:prstGeom prst="rect">
            <a:avLst/>
          </a:prstGeom>
          <a:noFill/>
          <a:ln w="57150">
            <a:solidFill>
              <a:schemeClr val="bg1"/>
            </a:solidFill>
          </a:ln>
          <a:scene3d>
            <a:camera prst="perspectiveFront"/>
            <a:lightRig rig="threePt" dir="t"/>
          </a:scene3d>
        </p:spPr>
        <p:txBody>
          <a:bodyPr wrap="none" rtlCol="0">
            <a:spAutoFit/>
          </a:bodyPr>
          <a:lstStyle/>
          <a:p>
            <a:pPr algn="ctr"/>
            <a:r>
              <a:rPr lang="en-US" b="1" dirty="0">
                <a:solidFill>
                  <a:schemeClr val="bg1"/>
                </a:solidFill>
              </a:rPr>
              <a:t>CITY OF LONDON</a:t>
            </a:r>
          </a:p>
          <a:p>
            <a:pPr algn="ctr"/>
            <a:r>
              <a:rPr lang="en-US" b="1" dirty="0">
                <a:solidFill>
                  <a:schemeClr val="bg1"/>
                </a:solidFill>
              </a:rPr>
              <a:t>Banking Cartel</a:t>
            </a:r>
          </a:p>
          <a:p>
            <a:pPr algn="ctr"/>
            <a:r>
              <a:rPr lang="en-US" b="1" dirty="0">
                <a:solidFill>
                  <a:schemeClr val="bg1"/>
                </a:solidFill>
              </a:rPr>
              <a:t>Central Banking System</a:t>
            </a:r>
          </a:p>
        </p:txBody>
      </p:sp>
      <p:cxnSp>
        <p:nvCxnSpPr>
          <p:cNvPr id="31" name="Straight Connector 30">
            <a:extLst>
              <a:ext uri="{FF2B5EF4-FFF2-40B4-BE49-F238E27FC236}">
                <a16:creationId xmlns:a16="http://schemas.microsoft.com/office/drawing/2014/main" id="{427E246B-A974-29E5-4922-404DEC85E2EC}"/>
              </a:ext>
            </a:extLst>
          </p:cNvPr>
          <p:cNvCxnSpPr>
            <a:cxnSpLocks/>
            <a:endCxn id="34" idx="0"/>
          </p:cNvCxnSpPr>
          <p:nvPr/>
        </p:nvCxnSpPr>
        <p:spPr>
          <a:xfrm flipH="1">
            <a:off x="6244273" y="3059668"/>
            <a:ext cx="13202" cy="12647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41943D5-66B6-AFA9-6E96-44A03083DC84}"/>
              </a:ext>
            </a:extLst>
          </p:cNvPr>
          <p:cNvSpPr txBox="1"/>
          <p:nvPr/>
        </p:nvSpPr>
        <p:spPr>
          <a:xfrm>
            <a:off x="5617621" y="5340046"/>
            <a:ext cx="1279709" cy="646331"/>
          </a:xfrm>
          <a:prstGeom prst="rect">
            <a:avLst/>
          </a:prstGeom>
          <a:noFill/>
          <a:ln>
            <a:solidFill>
              <a:schemeClr val="tx1"/>
            </a:solidFill>
          </a:ln>
        </p:spPr>
        <p:txBody>
          <a:bodyPr wrap="none" rtlCol="0">
            <a:spAutoFit/>
          </a:bodyPr>
          <a:lstStyle/>
          <a:p>
            <a:r>
              <a:rPr lang="en-US" dirty="0">
                <a:solidFill>
                  <a:schemeClr val="bg1"/>
                </a:solidFill>
              </a:rPr>
              <a:t>Freemason </a:t>
            </a:r>
          </a:p>
          <a:p>
            <a:pPr algn="ctr"/>
            <a:r>
              <a:rPr lang="en-US" dirty="0">
                <a:solidFill>
                  <a:schemeClr val="bg1"/>
                </a:solidFill>
              </a:rPr>
              <a:t>Structure</a:t>
            </a:r>
          </a:p>
        </p:txBody>
      </p:sp>
      <p:sp>
        <p:nvSpPr>
          <p:cNvPr id="33" name="TextBox 32">
            <a:extLst>
              <a:ext uri="{FF2B5EF4-FFF2-40B4-BE49-F238E27FC236}">
                <a16:creationId xmlns:a16="http://schemas.microsoft.com/office/drawing/2014/main" id="{74A075BD-3AFA-FA89-5692-0DC24D8DC1EC}"/>
              </a:ext>
            </a:extLst>
          </p:cNvPr>
          <p:cNvSpPr txBox="1"/>
          <p:nvPr/>
        </p:nvSpPr>
        <p:spPr>
          <a:xfrm>
            <a:off x="3657600" y="4324383"/>
            <a:ext cx="1624565" cy="1754326"/>
          </a:xfrm>
          <a:prstGeom prst="rect">
            <a:avLst/>
          </a:prstGeom>
          <a:noFill/>
          <a:ln>
            <a:solidFill>
              <a:schemeClr val="tx1"/>
            </a:solidFill>
          </a:ln>
        </p:spPr>
        <p:txBody>
          <a:bodyPr wrap="square" rtlCol="0">
            <a:spAutoFit/>
          </a:bodyPr>
          <a:lstStyle/>
          <a:p>
            <a:pPr algn="ctr"/>
            <a:r>
              <a:rPr lang="en-US" b="1" dirty="0">
                <a:solidFill>
                  <a:schemeClr val="bg1"/>
                </a:solidFill>
              </a:rPr>
              <a:t>Secret Services</a:t>
            </a:r>
          </a:p>
          <a:p>
            <a:pPr algn="ctr"/>
            <a:r>
              <a:rPr lang="en-US" dirty="0">
                <a:solidFill>
                  <a:schemeClr val="bg1"/>
                </a:solidFill>
              </a:rPr>
              <a:t>CIA, MI6, MOSSAD, </a:t>
            </a:r>
            <a:r>
              <a:rPr lang="en-US" dirty="0" err="1">
                <a:solidFill>
                  <a:schemeClr val="bg1"/>
                </a:solidFill>
              </a:rPr>
              <a:t>etc</a:t>
            </a:r>
            <a:endParaRPr lang="en-US" dirty="0">
              <a:solidFill>
                <a:schemeClr val="bg1"/>
              </a:solidFill>
            </a:endParaRPr>
          </a:p>
          <a:p>
            <a:pPr algn="ctr"/>
            <a:r>
              <a:rPr lang="en-US" b="1" dirty="0">
                <a:solidFill>
                  <a:schemeClr val="bg1"/>
                </a:solidFill>
              </a:rPr>
              <a:t>Agencies</a:t>
            </a:r>
          </a:p>
          <a:p>
            <a:pPr algn="ctr"/>
            <a:r>
              <a:rPr lang="en-US" dirty="0">
                <a:solidFill>
                  <a:schemeClr val="bg1"/>
                </a:solidFill>
              </a:rPr>
              <a:t>EU, UN, NATO</a:t>
            </a:r>
          </a:p>
          <a:p>
            <a:pPr algn="ctr"/>
            <a:r>
              <a:rPr lang="en-US" dirty="0">
                <a:solidFill>
                  <a:schemeClr val="bg1"/>
                </a:solidFill>
              </a:rPr>
              <a:t>CFR, BILD, TRI</a:t>
            </a:r>
          </a:p>
        </p:txBody>
      </p:sp>
      <p:sp>
        <p:nvSpPr>
          <p:cNvPr id="34" name="TextBox 33">
            <a:extLst>
              <a:ext uri="{FF2B5EF4-FFF2-40B4-BE49-F238E27FC236}">
                <a16:creationId xmlns:a16="http://schemas.microsoft.com/office/drawing/2014/main" id="{D6F96992-9430-2C8A-A603-D959A53F9D31}"/>
              </a:ext>
            </a:extLst>
          </p:cNvPr>
          <p:cNvSpPr txBox="1"/>
          <p:nvPr/>
        </p:nvSpPr>
        <p:spPr>
          <a:xfrm>
            <a:off x="5549467" y="4324383"/>
            <a:ext cx="1389611" cy="646331"/>
          </a:xfrm>
          <a:prstGeom prst="rect">
            <a:avLst/>
          </a:prstGeom>
          <a:noFill/>
          <a:ln>
            <a:solidFill>
              <a:schemeClr val="tx1"/>
            </a:solidFill>
          </a:ln>
        </p:spPr>
        <p:txBody>
          <a:bodyPr wrap="none" rtlCol="0">
            <a:spAutoFit/>
          </a:bodyPr>
          <a:lstStyle/>
          <a:p>
            <a:pPr algn="ctr"/>
            <a:r>
              <a:rPr lang="en-US" dirty="0">
                <a:solidFill>
                  <a:schemeClr val="bg1"/>
                </a:solidFill>
              </a:rPr>
              <a:t>Illuminati</a:t>
            </a:r>
          </a:p>
          <a:p>
            <a:r>
              <a:rPr lang="en-US" dirty="0">
                <a:solidFill>
                  <a:schemeClr val="bg1"/>
                </a:solidFill>
              </a:rPr>
              <a:t>Brotherhood</a:t>
            </a:r>
          </a:p>
        </p:txBody>
      </p:sp>
      <p:sp>
        <p:nvSpPr>
          <p:cNvPr id="35" name="TextBox 34">
            <a:extLst>
              <a:ext uri="{FF2B5EF4-FFF2-40B4-BE49-F238E27FC236}">
                <a16:creationId xmlns:a16="http://schemas.microsoft.com/office/drawing/2014/main" id="{4A18A563-B23C-CFC5-9C95-FB648B6A9B58}"/>
              </a:ext>
            </a:extLst>
          </p:cNvPr>
          <p:cNvSpPr txBox="1"/>
          <p:nvPr/>
        </p:nvSpPr>
        <p:spPr>
          <a:xfrm>
            <a:off x="7268051" y="4334470"/>
            <a:ext cx="1723549" cy="1477328"/>
          </a:xfrm>
          <a:prstGeom prst="rect">
            <a:avLst/>
          </a:prstGeom>
          <a:noFill/>
          <a:ln>
            <a:solidFill>
              <a:schemeClr val="tx1"/>
            </a:solidFill>
          </a:ln>
        </p:spPr>
        <p:txBody>
          <a:bodyPr wrap="none" rtlCol="0">
            <a:spAutoFit/>
          </a:bodyPr>
          <a:lstStyle/>
          <a:p>
            <a:pPr algn="ctr"/>
            <a:r>
              <a:rPr lang="en-US" dirty="0">
                <a:solidFill>
                  <a:schemeClr val="bg1"/>
                </a:solidFill>
              </a:rPr>
              <a:t>Leaders </a:t>
            </a:r>
          </a:p>
          <a:p>
            <a:pPr algn="ctr"/>
            <a:r>
              <a:rPr lang="en-US" dirty="0">
                <a:solidFill>
                  <a:schemeClr val="bg1"/>
                </a:solidFill>
              </a:rPr>
              <a:t>of </a:t>
            </a:r>
          </a:p>
          <a:p>
            <a:pPr algn="ctr"/>
            <a:r>
              <a:rPr lang="en-US" dirty="0">
                <a:solidFill>
                  <a:schemeClr val="bg1"/>
                </a:solidFill>
              </a:rPr>
              <a:t>Governments</a:t>
            </a:r>
          </a:p>
          <a:p>
            <a:pPr algn="ctr"/>
            <a:r>
              <a:rPr lang="en-US" dirty="0">
                <a:solidFill>
                  <a:schemeClr val="bg1"/>
                </a:solidFill>
              </a:rPr>
              <a:t>James </a:t>
            </a:r>
            <a:r>
              <a:rPr lang="en-US" dirty="0" err="1">
                <a:solidFill>
                  <a:schemeClr val="bg1"/>
                </a:solidFill>
              </a:rPr>
              <a:t>Grummer</a:t>
            </a:r>
            <a:endParaRPr lang="en-US" dirty="0">
              <a:solidFill>
                <a:schemeClr val="bg1"/>
              </a:solidFill>
            </a:endParaRPr>
          </a:p>
          <a:p>
            <a:pPr algn="ctr"/>
            <a:r>
              <a:rPr lang="en-US" dirty="0">
                <a:solidFill>
                  <a:schemeClr val="bg1"/>
                </a:solidFill>
              </a:rPr>
              <a:t>USA Corp.</a:t>
            </a:r>
          </a:p>
        </p:txBody>
      </p:sp>
      <p:cxnSp>
        <p:nvCxnSpPr>
          <p:cNvPr id="36" name="Straight Connector 35">
            <a:extLst>
              <a:ext uri="{FF2B5EF4-FFF2-40B4-BE49-F238E27FC236}">
                <a16:creationId xmlns:a16="http://schemas.microsoft.com/office/drawing/2014/main" id="{57FAD7F5-7023-0C9E-4D6F-E2C5E10DDA25}"/>
              </a:ext>
            </a:extLst>
          </p:cNvPr>
          <p:cNvCxnSpPr/>
          <p:nvPr/>
        </p:nvCxnSpPr>
        <p:spPr>
          <a:xfrm>
            <a:off x="4469882" y="3886201"/>
            <a:ext cx="36599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4EAAA6A-843F-C502-4CEA-236C493D8541}"/>
              </a:ext>
            </a:extLst>
          </p:cNvPr>
          <p:cNvCxnSpPr>
            <a:endCxn id="33" idx="0"/>
          </p:cNvCxnSpPr>
          <p:nvPr/>
        </p:nvCxnSpPr>
        <p:spPr>
          <a:xfrm>
            <a:off x="4469882" y="3926443"/>
            <a:ext cx="1" cy="3979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2831D2B-E6B3-7A74-A8D4-C6FFD4D32F91}"/>
              </a:ext>
            </a:extLst>
          </p:cNvPr>
          <p:cNvCxnSpPr>
            <a:endCxn id="35" idx="0"/>
          </p:cNvCxnSpPr>
          <p:nvPr/>
        </p:nvCxnSpPr>
        <p:spPr>
          <a:xfrm>
            <a:off x="8129822" y="3886201"/>
            <a:ext cx="4" cy="4482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C17D552-1D10-F318-4B29-EB0A62AD0EB5}"/>
              </a:ext>
            </a:extLst>
          </p:cNvPr>
          <p:cNvCxnSpPr>
            <a:stCxn id="34" idx="2"/>
            <a:endCxn id="32" idx="0"/>
          </p:cNvCxnSpPr>
          <p:nvPr/>
        </p:nvCxnSpPr>
        <p:spPr>
          <a:xfrm>
            <a:off x="6244273" y="4970714"/>
            <a:ext cx="13203" cy="3693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45C9C37-2B58-B314-2C08-9E6B3DDEC955}"/>
              </a:ext>
            </a:extLst>
          </p:cNvPr>
          <p:cNvSpPr txBox="1"/>
          <p:nvPr/>
        </p:nvSpPr>
        <p:spPr>
          <a:xfrm>
            <a:off x="4603634" y="3508255"/>
            <a:ext cx="3208507" cy="369332"/>
          </a:xfrm>
          <a:prstGeom prst="rect">
            <a:avLst/>
          </a:prstGeom>
          <a:noFill/>
        </p:spPr>
        <p:txBody>
          <a:bodyPr wrap="none" rtlCol="0">
            <a:spAutoFit/>
          </a:bodyPr>
          <a:lstStyle/>
          <a:p>
            <a:r>
              <a:rPr lang="en-US" dirty="0">
                <a:solidFill>
                  <a:schemeClr val="bg1"/>
                </a:solidFill>
              </a:rPr>
              <a:t>MILITARY INDUSTRIAL COMPLEX</a:t>
            </a:r>
          </a:p>
        </p:txBody>
      </p:sp>
      <p:cxnSp>
        <p:nvCxnSpPr>
          <p:cNvPr id="42" name="Straight Connector 41">
            <a:extLst>
              <a:ext uri="{FF2B5EF4-FFF2-40B4-BE49-F238E27FC236}">
                <a16:creationId xmlns:a16="http://schemas.microsoft.com/office/drawing/2014/main" id="{E008F147-C0DE-E879-FFF9-B6CDCA93731B}"/>
              </a:ext>
            </a:extLst>
          </p:cNvPr>
          <p:cNvCxnSpPr/>
          <p:nvPr/>
        </p:nvCxnSpPr>
        <p:spPr>
          <a:xfrm>
            <a:off x="1432641" y="3899291"/>
            <a:ext cx="1" cy="3979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3514B58-3805-12A7-559A-CBDDD5AD4782}"/>
              </a:ext>
            </a:extLst>
          </p:cNvPr>
          <p:cNvCxnSpPr/>
          <p:nvPr/>
        </p:nvCxnSpPr>
        <p:spPr>
          <a:xfrm>
            <a:off x="2795825" y="3931675"/>
            <a:ext cx="1" cy="3979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02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089039"/>
            <a:ext cx="11939171" cy="4832092"/>
          </a:xfrm>
          <a:prstGeom prst="rect">
            <a:avLst/>
          </a:prstGeom>
          <a:noFill/>
        </p:spPr>
        <p:txBody>
          <a:bodyPr wrap="square" rtlCol="0">
            <a:spAutoFit/>
          </a:bodyPr>
          <a:lstStyle/>
          <a:p>
            <a:r>
              <a:rPr lang="en-US" sz="2800" cap="all" dirty="0">
                <a:solidFill>
                  <a:schemeClr val="bg1"/>
                </a:solidFill>
              </a:rPr>
              <a:t>1939</a:t>
            </a:r>
          </a:p>
          <a:p>
            <a:pPr marL="457200" indent="-457200">
              <a:buFont typeface="Wingdings" panose="05000000000000000000" pitchFamily="2" charset="2"/>
              <a:buChar char="Ø"/>
            </a:pPr>
            <a:r>
              <a:rPr lang="en-US" sz="2800" cap="all" dirty="0">
                <a:solidFill>
                  <a:schemeClr val="bg1"/>
                </a:solidFill>
              </a:rPr>
              <a:t>WWII was essential in creating a one world government. Any country that sought to safeguard the purity of its race must be obliterated. Otherwise, the New World Order could not come into being.</a:t>
            </a:r>
          </a:p>
          <a:p>
            <a:pPr marL="457200" indent="-457200">
              <a:buFont typeface="Wingdings" panose="05000000000000000000" pitchFamily="2" charset="2"/>
              <a:buChar char="Ø"/>
            </a:pPr>
            <a:r>
              <a:rPr lang="en-US" sz="2800" cap="all" dirty="0">
                <a:solidFill>
                  <a:schemeClr val="bg1"/>
                </a:solidFill>
              </a:rPr>
              <a:t>Roosevelt met secretly with Churchill to get the USA into the war. Tyler Kent, American Embassy in London dispatch, found the correspondence and tried to smuggle them out to get to the American people but he was caught before he could complete the task. </a:t>
            </a:r>
          </a:p>
          <a:p>
            <a:pPr marL="457200" indent="-457200">
              <a:buFont typeface="Wingdings" panose="05000000000000000000" pitchFamily="2" charset="2"/>
              <a:buChar char="Ø"/>
            </a:pPr>
            <a:endParaRPr lang="en-US" sz="2800" cap="all" dirty="0">
              <a:solidFill>
                <a:schemeClr val="bg1"/>
              </a:solidFill>
            </a:endParaRPr>
          </a:p>
        </p:txBody>
      </p:sp>
    </p:spTree>
    <p:extLst>
      <p:ext uri="{BB962C8B-B14F-4D97-AF65-F5344CB8AC3E}">
        <p14:creationId xmlns:p14="http://schemas.microsoft.com/office/powerpoint/2010/main" val="1217662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089039"/>
            <a:ext cx="11939171" cy="4401205"/>
          </a:xfrm>
          <a:prstGeom prst="rect">
            <a:avLst/>
          </a:prstGeom>
          <a:noFill/>
        </p:spPr>
        <p:txBody>
          <a:bodyPr wrap="square" rtlCol="0">
            <a:spAutoFit/>
          </a:bodyPr>
          <a:lstStyle/>
          <a:p>
            <a:r>
              <a:rPr lang="en-US" sz="2800" cap="all" dirty="0">
                <a:solidFill>
                  <a:schemeClr val="bg1"/>
                </a:solidFill>
              </a:rPr>
              <a:t>1941</a:t>
            </a:r>
          </a:p>
          <a:p>
            <a:pPr marL="457200" indent="-457200">
              <a:buFont typeface="Wingdings" panose="05000000000000000000" pitchFamily="2" charset="2"/>
              <a:buChar char="Ø"/>
            </a:pPr>
            <a:r>
              <a:rPr lang="en-US" sz="2800" cap="all" dirty="0">
                <a:solidFill>
                  <a:schemeClr val="bg1"/>
                </a:solidFill>
              </a:rPr>
              <a:t>Roosevelt advisor, Harry Hopkins, met with Churchill and gave assurances US would enter the war. Now Roosevelt had to create the reason.</a:t>
            </a:r>
          </a:p>
          <a:p>
            <a:pPr marL="457200" indent="-457200">
              <a:buFont typeface="Wingdings" panose="05000000000000000000" pitchFamily="2" charset="2"/>
              <a:buChar char="Ø"/>
            </a:pPr>
            <a:r>
              <a:rPr lang="en-US" sz="2800" cap="all" dirty="0">
                <a:solidFill>
                  <a:schemeClr val="bg1"/>
                </a:solidFill>
              </a:rPr>
              <a:t>CFR agreed to send 50 ships to Britain to beef up their naval fleet. Ammunition was also provided on freighters to Britain forces. </a:t>
            </a:r>
          </a:p>
          <a:p>
            <a:pPr marL="457200" indent="-457200">
              <a:buFont typeface="Wingdings" panose="05000000000000000000" pitchFamily="2" charset="2"/>
              <a:buChar char="Ø"/>
            </a:pPr>
            <a:r>
              <a:rPr lang="en-US" sz="2800" cap="all" dirty="0">
                <a:solidFill>
                  <a:schemeClr val="bg1"/>
                </a:solidFill>
              </a:rPr>
              <a:t>FDR ordered the closing of all German consulates so that German officials would have no means of protesting the Britain aid. </a:t>
            </a:r>
          </a:p>
          <a:p>
            <a:pPr marL="457200" indent="-457200">
              <a:buFont typeface="Wingdings" panose="05000000000000000000" pitchFamily="2" charset="2"/>
              <a:buChar char="Ø"/>
            </a:pPr>
            <a:r>
              <a:rPr lang="en-US" sz="2800" cap="all" dirty="0">
                <a:solidFill>
                  <a:schemeClr val="bg1"/>
                </a:solidFill>
              </a:rPr>
              <a:t>Roosevelt ordered the occupation of Iceland to deploy depth charges on German navy. Hitler didn’t take the bait.</a:t>
            </a:r>
          </a:p>
        </p:txBody>
      </p:sp>
    </p:spTree>
    <p:extLst>
      <p:ext uri="{BB962C8B-B14F-4D97-AF65-F5344CB8AC3E}">
        <p14:creationId xmlns:p14="http://schemas.microsoft.com/office/powerpoint/2010/main" val="2858831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089039"/>
            <a:ext cx="11939171" cy="6124754"/>
          </a:xfrm>
          <a:prstGeom prst="rect">
            <a:avLst/>
          </a:prstGeom>
          <a:noFill/>
        </p:spPr>
        <p:txBody>
          <a:bodyPr wrap="square" rtlCol="0">
            <a:spAutoFit/>
          </a:bodyPr>
          <a:lstStyle/>
          <a:p>
            <a:r>
              <a:rPr lang="en-US" sz="2800" cap="all" dirty="0">
                <a:solidFill>
                  <a:schemeClr val="bg1"/>
                </a:solidFill>
              </a:rPr>
              <a:t>1941</a:t>
            </a:r>
          </a:p>
          <a:p>
            <a:pPr marL="457200" indent="-457200">
              <a:buFont typeface="Wingdings" panose="05000000000000000000" pitchFamily="2" charset="2"/>
              <a:buChar char="Ø"/>
            </a:pPr>
            <a:r>
              <a:rPr lang="en-US" sz="2800" cap="all" dirty="0">
                <a:solidFill>
                  <a:schemeClr val="bg1"/>
                </a:solidFill>
              </a:rPr>
              <a:t>On June 13, 1941 the Office of Strategic Services (OSS), America’s first intelligence agency later to be renamed to the CIA. Offices were located at Rockefeller Center in New York since it was Rockefeller through the House of Rothschild who funded the agency.</a:t>
            </a:r>
          </a:p>
          <a:p>
            <a:pPr marL="457200" indent="-457200">
              <a:buFont typeface="Wingdings" panose="05000000000000000000" pitchFamily="2" charset="2"/>
              <a:buChar char="Ø"/>
            </a:pPr>
            <a:r>
              <a:rPr lang="en-US" sz="2800" cap="all" dirty="0">
                <a:solidFill>
                  <a:schemeClr val="bg1"/>
                </a:solidFill>
              </a:rPr>
              <a:t>Roosevelt forged maps and documents that he told the American people in a radio address on October 27, 1941 that were confiscated from the German government. The map was the take over of all countries.  The documents were the plan to abolish all religions. </a:t>
            </a:r>
          </a:p>
          <a:p>
            <a:pPr marL="457200" indent="-457200">
              <a:buFont typeface="Wingdings" panose="05000000000000000000" pitchFamily="2" charset="2"/>
              <a:buChar char="Ø"/>
            </a:pPr>
            <a:r>
              <a:rPr lang="en-US" sz="2800" cap="all" dirty="0">
                <a:solidFill>
                  <a:schemeClr val="bg1"/>
                </a:solidFill>
              </a:rPr>
              <a:t>Due to a pact signed by Japan, Italy and Germany the Japanese government was tied to the Germans for support. </a:t>
            </a:r>
          </a:p>
          <a:p>
            <a:pPr marL="457200" indent="-457200">
              <a:buFont typeface="Wingdings" panose="05000000000000000000" pitchFamily="2" charset="2"/>
              <a:buChar char="Ø"/>
            </a:pPr>
            <a:endParaRPr lang="en-US" sz="2800" cap="all" dirty="0">
              <a:solidFill>
                <a:schemeClr val="bg1"/>
              </a:solidFill>
            </a:endParaRPr>
          </a:p>
        </p:txBody>
      </p:sp>
    </p:spTree>
    <p:extLst>
      <p:ext uri="{BB962C8B-B14F-4D97-AF65-F5344CB8AC3E}">
        <p14:creationId xmlns:p14="http://schemas.microsoft.com/office/powerpoint/2010/main" val="4040101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089039"/>
            <a:ext cx="11939171" cy="6124754"/>
          </a:xfrm>
          <a:prstGeom prst="rect">
            <a:avLst/>
          </a:prstGeom>
          <a:noFill/>
        </p:spPr>
        <p:txBody>
          <a:bodyPr wrap="square" rtlCol="0">
            <a:spAutoFit/>
          </a:bodyPr>
          <a:lstStyle/>
          <a:p>
            <a:r>
              <a:rPr lang="en-US" sz="2800" cap="all" dirty="0">
                <a:solidFill>
                  <a:schemeClr val="bg1"/>
                </a:solidFill>
              </a:rPr>
              <a:t>1941</a:t>
            </a:r>
          </a:p>
          <a:p>
            <a:pPr marL="457200" indent="-457200">
              <a:buFont typeface="Wingdings" panose="05000000000000000000" pitchFamily="2" charset="2"/>
              <a:buChar char="Ø"/>
            </a:pPr>
            <a:r>
              <a:rPr lang="en-US" sz="2800" cap="all" dirty="0">
                <a:solidFill>
                  <a:schemeClr val="bg1"/>
                </a:solidFill>
              </a:rPr>
              <a:t>CFR understanding this and wanting US in the war, put economic sanctions of Japan in July 1941. This caused economic hardship on Japan by loosing three quarters of its international trade. More sanctions were placed on Japan by freezing all their assets and closing of the Panama Canal to Japanese vessels. </a:t>
            </a:r>
          </a:p>
          <a:p>
            <a:pPr marL="457200" indent="-457200">
              <a:buFont typeface="Wingdings" panose="05000000000000000000" pitchFamily="2" charset="2"/>
              <a:buChar char="Ø"/>
            </a:pPr>
            <a:r>
              <a:rPr lang="en-US" sz="2800" cap="all" dirty="0">
                <a:solidFill>
                  <a:schemeClr val="bg1"/>
                </a:solidFill>
              </a:rPr>
              <a:t>By the fall of 1941, US Military Intelligence broke the code of Japan about the Japanese people located in Hawaii were sending coded messages to Tokyo. By December 6, 1941 the US Government knew the attack on Pearl harbor was going to occur. Then Roosevelt sat on the information not telling the fleet located in Hawaii of the attack until after the attack had started. This was the trigger CFR and Roosevelt needed to get into the WWII.</a:t>
            </a:r>
          </a:p>
          <a:p>
            <a:pPr marL="457200" indent="-457200">
              <a:buFont typeface="Wingdings" panose="05000000000000000000" pitchFamily="2" charset="2"/>
              <a:buChar char="Ø"/>
            </a:pPr>
            <a:endParaRPr lang="en-US" sz="2800" cap="all" dirty="0">
              <a:solidFill>
                <a:schemeClr val="bg1"/>
              </a:solidFill>
            </a:endParaRPr>
          </a:p>
        </p:txBody>
      </p:sp>
    </p:spTree>
    <p:extLst>
      <p:ext uri="{BB962C8B-B14F-4D97-AF65-F5344CB8AC3E}">
        <p14:creationId xmlns:p14="http://schemas.microsoft.com/office/powerpoint/2010/main" val="1870701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089039"/>
            <a:ext cx="11939171" cy="4832092"/>
          </a:xfrm>
          <a:prstGeom prst="rect">
            <a:avLst/>
          </a:prstGeom>
          <a:noFill/>
        </p:spPr>
        <p:txBody>
          <a:bodyPr wrap="square" rtlCol="0">
            <a:spAutoFit/>
          </a:bodyPr>
          <a:lstStyle/>
          <a:p>
            <a:r>
              <a:rPr lang="en-US" sz="2800" cap="all" dirty="0">
                <a:solidFill>
                  <a:schemeClr val="bg1"/>
                </a:solidFill>
              </a:rPr>
              <a:t>1942</a:t>
            </a:r>
          </a:p>
          <a:p>
            <a:pPr marL="457200" indent="-457200">
              <a:buFont typeface="Wingdings" panose="05000000000000000000" pitchFamily="2" charset="2"/>
              <a:buChar char="Ø"/>
            </a:pPr>
            <a:r>
              <a:rPr lang="en-US" sz="2800" cap="all" dirty="0">
                <a:solidFill>
                  <a:schemeClr val="bg1"/>
                </a:solidFill>
              </a:rPr>
              <a:t>US and Germany separate peace agreement. Set up Nazi Werewolves against Russia. This was called Operation Sunshine.</a:t>
            </a:r>
          </a:p>
          <a:p>
            <a:pPr marL="457200" indent="-457200">
              <a:buFont typeface="Wingdings" panose="05000000000000000000" pitchFamily="2" charset="2"/>
              <a:buChar char="Ø"/>
            </a:pPr>
            <a:r>
              <a:rPr lang="en-US" sz="2800" cap="all" dirty="0">
                <a:solidFill>
                  <a:schemeClr val="bg1"/>
                </a:solidFill>
              </a:rPr>
              <a:t>Russia became aware and went ballistic on Roosevelt and Roosevelt denied.</a:t>
            </a:r>
          </a:p>
          <a:p>
            <a:pPr marL="457200" indent="-457200">
              <a:buFont typeface="Wingdings" panose="05000000000000000000" pitchFamily="2" charset="2"/>
              <a:buChar char="Ø"/>
            </a:pPr>
            <a:r>
              <a:rPr lang="en-US" sz="2800" cap="all" dirty="0">
                <a:solidFill>
                  <a:schemeClr val="bg1"/>
                </a:solidFill>
              </a:rPr>
              <a:t>Meeting at Fort Hunt. US OSS and </a:t>
            </a:r>
            <a:r>
              <a:rPr lang="en-US" sz="2800" cap="all" dirty="0" err="1">
                <a:solidFill>
                  <a:schemeClr val="bg1"/>
                </a:solidFill>
              </a:rPr>
              <a:t>Gehlen</a:t>
            </a:r>
            <a:r>
              <a:rPr lang="en-US" sz="2800" cap="all" dirty="0">
                <a:solidFill>
                  <a:schemeClr val="bg1"/>
                </a:solidFill>
              </a:rPr>
              <a:t> from Germany met to establish the gladiators (werewolves). German soldiers working in Germany for USA to freeze out Russia. Gladiators spread to Italy in 1945.</a:t>
            </a:r>
          </a:p>
          <a:p>
            <a:pPr marL="457200" indent="-457200">
              <a:buFont typeface="Wingdings" panose="05000000000000000000" pitchFamily="2" charset="2"/>
              <a:buChar char="Ø"/>
            </a:pPr>
            <a:r>
              <a:rPr lang="en-US" sz="2800" cap="all" dirty="0">
                <a:solidFill>
                  <a:schemeClr val="bg1"/>
                </a:solidFill>
              </a:rPr>
              <a:t>Operation Paperclip – 10,000 Germany Nazi soldiers and high-ranking scientists given citizenship in USA. </a:t>
            </a:r>
          </a:p>
        </p:txBody>
      </p:sp>
    </p:spTree>
    <p:extLst>
      <p:ext uri="{BB962C8B-B14F-4D97-AF65-F5344CB8AC3E}">
        <p14:creationId xmlns:p14="http://schemas.microsoft.com/office/powerpoint/2010/main" val="3545520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089039"/>
            <a:ext cx="11939171" cy="5262979"/>
          </a:xfrm>
          <a:prstGeom prst="rect">
            <a:avLst/>
          </a:prstGeom>
          <a:noFill/>
        </p:spPr>
        <p:txBody>
          <a:bodyPr wrap="square" rtlCol="0">
            <a:spAutoFit/>
          </a:bodyPr>
          <a:lstStyle/>
          <a:p>
            <a:r>
              <a:rPr lang="en-US" sz="2800" cap="all" dirty="0">
                <a:solidFill>
                  <a:schemeClr val="bg1"/>
                </a:solidFill>
              </a:rPr>
              <a:t>1942</a:t>
            </a:r>
          </a:p>
          <a:p>
            <a:pPr marL="457200" indent="-457200">
              <a:buFont typeface="Wingdings" panose="05000000000000000000" pitchFamily="2" charset="2"/>
              <a:buChar char="Ø"/>
            </a:pPr>
            <a:r>
              <a:rPr lang="en-US" sz="2800" cap="all" dirty="0">
                <a:solidFill>
                  <a:schemeClr val="bg1"/>
                </a:solidFill>
              </a:rPr>
              <a:t>The werewolves/gladiators project initial funding came from the House of Rockefeller of $200M. Covert operation not known by US Government.  The purpose of Rockefeller’s funding was to pave the way to the New World Order of one government. It was here where the OSS turned to the crime families to assist. Paul E. Helliwell, the OSS chief in China came up with the idea of a union between US Intelligence and the crimes families that would produce conflicts, wars, rebellions, financial upheavals, and an epidemic that would forever alter the tide of world history. The clandestine services were formed. </a:t>
            </a:r>
          </a:p>
          <a:p>
            <a:pPr marL="457200" indent="-457200">
              <a:buFont typeface="Wingdings" panose="05000000000000000000" pitchFamily="2" charset="2"/>
              <a:buChar char="Ø"/>
            </a:pPr>
            <a:endParaRPr lang="en-US" sz="2800" cap="all" dirty="0">
              <a:solidFill>
                <a:schemeClr val="bg1"/>
              </a:solidFill>
            </a:endParaRPr>
          </a:p>
        </p:txBody>
      </p:sp>
    </p:spTree>
    <p:extLst>
      <p:ext uri="{BB962C8B-B14F-4D97-AF65-F5344CB8AC3E}">
        <p14:creationId xmlns:p14="http://schemas.microsoft.com/office/powerpoint/2010/main" val="1521785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089039"/>
            <a:ext cx="11939171" cy="5262979"/>
          </a:xfrm>
          <a:prstGeom prst="rect">
            <a:avLst/>
          </a:prstGeom>
          <a:noFill/>
        </p:spPr>
        <p:txBody>
          <a:bodyPr wrap="square" rtlCol="0">
            <a:spAutoFit/>
          </a:bodyPr>
          <a:lstStyle/>
          <a:p>
            <a:r>
              <a:rPr lang="en-US" sz="2800" cap="all" dirty="0">
                <a:solidFill>
                  <a:schemeClr val="bg1"/>
                </a:solidFill>
              </a:rPr>
              <a:t>1945 - 1950</a:t>
            </a:r>
          </a:p>
          <a:p>
            <a:pPr marL="457200" indent="-457200">
              <a:buFont typeface="Wingdings" panose="05000000000000000000" pitchFamily="2" charset="2"/>
              <a:buChar char="Ø"/>
            </a:pPr>
            <a:r>
              <a:rPr lang="en-US" sz="2800" cap="all" dirty="0">
                <a:solidFill>
                  <a:schemeClr val="bg1"/>
                </a:solidFill>
              </a:rPr>
              <a:t>The werewolves/gladiators project initial funding came from the House of Rockefeller of $200M. Covert operation not known by US Government.  The purpose of Rockefeller’s funding was to pave the way to the New World Order of one government. It was here where the OSS turned to the crime families to assist. Paul E. Helliwell, the OSS chief in China came up with the idea of a union between US Intelligence and the crimes families that would produce conflicts, wars, rebellions, financial upheavals, and an epidemic that would forever alter the tide of world history. The clandestine services were formed. </a:t>
            </a:r>
          </a:p>
          <a:p>
            <a:pPr marL="457200" indent="-457200">
              <a:buFont typeface="Wingdings" panose="05000000000000000000" pitchFamily="2" charset="2"/>
              <a:buChar char="Ø"/>
            </a:pPr>
            <a:endParaRPr lang="en-US" sz="2800" cap="all" dirty="0">
              <a:solidFill>
                <a:schemeClr val="bg1"/>
              </a:solidFill>
            </a:endParaRPr>
          </a:p>
        </p:txBody>
      </p:sp>
    </p:spTree>
    <p:extLst>
      <p:ext uri="{BB962C8B-B14F-4D97-AF65-F5344CB8AC3E}">
        <p14:creationId xmlns:p14="http://schemas.microsoft.com/office/powerpoint/2010/main" val="91031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228397"/>
            <a:ext cx="11939171" cy="4401205"/>
          </a:xfrm>
          <a:prstGeom prst="rect">
            <a:avLst/>
          </a:prstGeom>
          <a:noFill/>
        </p:spPr>
        <p:txBody>
          <a:bodyPr wrap="square" rtlCol="0">
            <a:spAutoFit/>
          </a:bodyPr>
          <a:lstStyle/>
          <a:p>
            <a:r>
              <a:rPr lang="en-US" sz="2800" cap="all" dirty="0">
                <a:solidFill>
                  <a:schemeClr val="bg1"/>
                </a:solidFill>
              </a:rPr>
              <a:t>1945 - 1950</a:t>
            </a:r>
          </a:p>
          <a:p>
            <a:pPr marL="457200" indent="-457200">
              <a:buFont typeface="Wingdings" panose="05000000000000000000" pitchFamily="2" charset="2"/>
              <a:buChar char="Ø"/>
            </a:pPr>
            <a:r>
              <a:rPr lang="en-US" sz="2800" cap="all" dirty="0">
                <a:solidFill>
                  <a:schemeClr val="bg1"/>
                </a:solidFill>
              </a:rPr>
              <a:t>The Civil Air Transport (CAT) was formed. The CAT fleet transported weapons to a contingency force of KMT in Burma and when empty they were loaded with drugs headed to China. Helliwell and his troops created the framework that resulted in the formation of Air America.</a:t>
            </a:r>
          </a:p>
          <a:p>
            <a:pPr marL="457200" indent="-457200">
              <a:buFont typeface="Wingdings" panose="05000000000000000000" pitchFamily="2" charset="2"/>
              <a:buChar char="Ø"/>
            </a:pPr>
            <a:r>
              <a:rPr lang="en-US" sz="2800" cap="all" dirty="0">
                <a:solidFill>
                  <a:schemeClr val="bg1"/>
                </a:solidFill>
              </a:rPr>
              <a:t>Thanks to the Helliwell efforts Burma changed from a minor poppy-cultivating area into the largest opium-producing region of the world. </a:t>
            </a:r>
          </a:p>
          <a:p>
            <a:endParaRPr lang="en-US" sz="2800" cap="all" dirty="0">
              <a:solidFill>
                <a:schemeClr val="bg1"/>
              </a:solidFill>
            </a:endParaRPr>
          </a:p>
        </p:txBody>
      </p:sp>
    </p:spTree>
    <p:extLst>
      <p:ext uri="{BB962C8B-B14F-4D97-AF65-F5344CB8AC3E}">
        <p14:creationId xmlns:p14="http://schemas.microsoft.com/office/powerpoint/2010/main" val="280728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231919"/>
            <a:ext cx="11939171" cy="4832092"/>
          </a:xfrm>
          <a:prstGeom prst="rect">
            <a:avLst/>
          </a:prstGeom>
          <a:noFill/>
        </p:spPr>
        <p:txBody>
          <a:bodyPr wrap="square" rtlCol="0">
            <a:spAutoFit/>
          </a:bodyPr>
          <a:lstStyle/>
          <a:p>
            <a:r>
              <a:rPr lang="en-US" sz="2800" cap="all" dirty="0">
                <a:solidFill>
                  <a:schemeClr val="bg1"/>
                </a:solidFill>
              </a:rPr>
              <a:t>1945 - 1950</a:t>
            </a:r>
          </a:p>
          <a:p>
            <a:pPr marL="457200" indent="-457200">
              <a:buFont typeface="Wingdings" panose="05000000000000000000" pitchFamily="2" charset="2"/>
              <a:buChar char="Ø"/>
            </a:pPr>
            <a:r>
              <a:rPr lang="en-US" sz="2800" cap="all" dirty="0">
                <a:solidFill>
                  <a:schemeClr val="bg1"/>
                </a:solidFill>
              </a:rPr>
              <a:t>CIA begins operations in USA. Col. Albert </a:t>
            </a:r>
            <a:r>
              <a:rPr lang="en-US" sz="2800" cap="all" dirty="0" err="1">
                <a:solidFill>
                  <a:schemeClr val="bg1"/>
                </a:solidFill>
              </a:rPr>
              <a:t>Carone</a:t>
            </a:r>
            <a:r>
              <a:rPr lang="en-US" sz="2800" cap="all" dirty="0">
                <a:solidFill>
                  <a:schemeClr val="bg1"/>
                </a:solidFill>
              </a:rPr>
              <a:t>, a New York City policeman, served the new drug network as “a bagman for the CIA” by paying law enforcement officials to look the other way when drugs were being distributed in Harlem and other black communities. This was the first of many such operations that would sweep across the USA. </a:t>
            </a:r>
            <a:r>
              <a:rPr lang="en-US" sz="2800" cap="all" dirty="0" err="1">
                <a:solidFill>
                  <a:schemeClr val="bg1"/>
                </a:solidFill>
              </a:rPr>
              <a:t>Carone</a:t>
            </a:r>
            <a:r>
              <a:rPr lang="en-US" sz="2800" cap="all" dirty="0">
                <a:solidFill>
                  <a:schemeClr val="bg1"/>
                </a:solidFill>
              </a:rPr>
              <a:t> also collected money for drug payments and money to be laundered by the Vatican from mafia families in New York, New Jersey and Pennsylvania. He became a Grand Knight of the Sovereign Military of Malta – “the military arm of the Holy See.” </a:t>
            </a:r>
          </a:p>
        </p:txBody>
      </p:sp>
    </p:spTree>
    <p:extLst>
      <p:ext uri="{BB962C8B-B14F-4D97-AF65-F5344CB8AC3E}">
        <p14:creationId xmlns:p14="http://schemas.microsoft.com/office/powerpoint/2010/main" val="4272911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4832092"/>
          </a:xfrm>
          <a:prstGeom prst="rect">
            <a:avLst/>
          </a:prstGeom>
          <a:noFill/>
        </p:spPr>
        <p:txBody>
          <a:bodyPr wrap="square" rtlCol="0">
            <a:spAutoFit/>
          </a:bodyPr>
          <a:lstStyle/>
          <a:p>
            <a:r>
              <a:rPr lang="en-US" sz="2800" cap="all" dirty="0">
                <a:solidFill>
                  <a:schemeClr val="bg1"/>
                </a:solidFill>
              </a:rPr>
              <a:t>1945 - 1950</a:t>
            </a:r>
          </a:p>
          <a:p>
            <a:pPr marL="457200" indent="-457200">
              <a:buFont typeface="Wingdings" panose="05000000000000000000" pitchFamily="2" charset="2"/>
              <a:buChar char="Ø"/>
            </a:pPr>
            <a:r>
              <a:rPr lang="en-US" sz="2800" cap="all" dirty="0">
                <a:solidFill>
                  <a:schemeClr val="bg1"/>
                </a:solidFill>
              </a:rPr>
              <a:t>The US government was complicit in the drug trade by evidence that not one major drug bust was conducted by US officials from 1947-1967, despite the rise in heroin addicts from 20,000 to 150,000.</a:t>
            </a:r>
          </a:p>
          <a:p>
            <a:pPr marL="457200" indent="-457200">
              <a:buFont typeface="Wingdings" panose="05000000000000000000" pitchFamily="2" charset="2"/>
              <a:buChar char="Ø"/>
            </a:pPr>
            <a:r>
              <a:rPr lang="en-US" sz="2800" cap="all" dirty="0">
                <a:solidFill>
                  <a:schemeClr val="bg1"/>
                </a:solidFill>
              </a:rPr>
              <a:t>The shadow government now processed sufficient funds to not only sustain secret armies throughout Europe but also to establish the CIA to do its bidding. </a:t>
            </a:r>
          </a:p>
          <a:p>
            <a:pPr marL="457200" indent="-457200">
              <a:buFont typeface="Wingdings" panose="05000000000000000000" pitchFamily="2" charset="2"/>
              <a:buChar char="Ø"/>
            </a:pPr>
            <a:r>
              <a:rPr lang="en-US" sz="2800" cap="all" dirty="0">
                <a:solidFill>
                  <a:schemeClr val="bg1"/>
                </a:solidFill>
              </a:rPr>
              <a:t>Truman signs into law in 1945 establishing the Charter of the United Nations – a revived League of Nations. Put forth as a treaty between the United States and a world-governing organization.</a:t>
            </a:r>
          </a:p>
          <a:p>
            <a:pPr marL="457200" indent="-457200">
              <a:buFont typeface="Wingdings" panose="05000000000000000000" pitchFamily="2" charset="2"/>
              <a:buChar char="Ø"/>
            </a:pPr>
            <a:endParaRPr lang="en-US" sz="2800" cap="all" dirty="0">
              <a:solidFill>
                <a:schemeClr val="bg1"/>
              </a:solidFill>
            </a:endParaRPr>
          </a:p>
        </p:txBody>
      </p:sp>
    </p:spTree>
    <p:extLst>
      <p:ext uri="{BB962C8B-B14F-4D97-AF65-F5344CB8AC3E}">
        <p14:creationId xmlns:p14="http://schemas.microsoft.com/office/powerpoint/2010/main" val="211118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8" name="TextBox 7">
            <a:extLst>
              <a:ext uri="{FF2B5EF4-FFF2-40B4-BE49-F238E27FC236}">
                <a16:creationId xmlns:a16="http://schemas.microsoft.com/office/drawing/2014/main" id="{4CBADB15-4FE9-B0F6-5FCD-0FA47C4F80C3}"/>
              </a:ext>
            </a:extLst>
          </p:cNvPr>
          <p:cNvSpPr txBox="1"/>
          <p:nvPr/>
        </p:nvSpPr>
        <p:spPr>
          <a:xfrm>
            <a:off x="881742" y="2690336"/>
            <a:ext cx="10730945" cy="1569660"/>
          </a:xfrm>
          <a:prstGeom prst="rect">
            <a:avLst/>
          </a:prstGeom>
          <a:noFill/>
        </p:spPr>
        <p:txBody>
          <a:bodyPr wrap="square">
            <a:spAutoFit/>
          </a:bodyPr>
          <a:lstStyle/>
          <a:p>
            <a:r>
              <a:rPr lang="en-US" sz="2400" dirty="0">
                <a:solidFill>
                  <a:schemeClr val="bg1"/>
                </a:solidFill>
              </a:rPr>
              <a:t>In 1815, Rothschild made his famous statement: "I care not what puppet is placed upon the throne of England to rule the Empire on which the sun never sets. The man who controls the British money supply controls the British Empire, and I control the British money supply.“ – NATHAN MAYER ROTHSCHILD</a:t>
            </a:r>
          </a:p>
        </p:txBody>
      </p:sp>
    </p:spTree>
    <p:extLst>
      <p:ext uri="{BB962C8B-B14F-4D97-AF65-F5344CB8AC3E}">
        <p14:creationId xmlns:p14="http://schemas.microsoft.com/office/powerpoint/2010/main" val="36302961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5262979"/>
          </a:xfrm>
          <a:prstGeom prst="rect">
            <a:avLst/>
          </a:prstGeom>
          <a:noFill/>
        </p:spPr>
        <p:txBody>
          <a:bodyPr wrap="square" rtlCol="0">
            <a:spAutoFit/>
          </a:bodyPr>
          <a:lstStyle/>
          <a:p>
            <a:r>
              <a:rPr lang="en-US" sz="2800" cap="all" dirty="0">
                <a:solidFill>
                  <a:schemeClr val="bg1"/>
                </a:solidFill>
              </a:rPr>
              <a:t>1945 - 1950</a:t>
            </a:r>
          </a:p>
          <a:p>
            <a:pPr marL="457200" indent="-457200">
              <a:buFont typeface="Wingdings" panose="05000000000000000000" pitchFamily="2" charset="2"/>
              <a:buChar char="Ø"/>
            </a:pPr>
            <a:r>
              <a:rPr lang="en-US" sz="2800" cap="all" dirty="0">
                <a:solidFill>
                  <a:schemeClr val="bg1"/>
                </a:solidFill>
              </a:rPr>
              <a:t>The Treaty with the United Nations</a:t>
            </a:r>
          </a:p>
          <a:p>
            <a:pPr marL="457200" indent="-457200">
              <a:buFont typeface="Wingdings" panose="05000000000000000000" pitchFamily="2" charset="2"/>
              <a:buChar char="Ø"/>
            </a:pPr>
            <a:r>
              <a:rPr lang="en-US" sz="2800" cap="all" dirty="0">
                <a:solidFill>
                  <a:schemeClr val="bg1"/>
                </a:solidFill>
              </a:rPr>
              <a:t>By law a treaty can only be established between two sovereign nations. The UN is neither sovereign or a state.</a:t>
            </a:r>
          </a:p>
          <a:p>
            <a:pPr marL="457200" indent="-457200">
              <a:buFont typeface="Wingdings" panose="05000000000000000000" pitchFamily="2" charset="2"/>
              <a:buChar char="Ø"/>
            </a:pPr>
            <a:r>
              <a:rPr lang="en-US" sz="2800" cap="all" dirty="0">
                <a:solidFill>
                  <a:schemeClr val="bg1"/>
                </a:solidFill>
              </a:rPr>
              <a:t>Treaty called upon the United States to be the policing state engaging its military at the discretion of the UN and its foreign governments. </a:t>
            </a:r>
          </a:p>
          <a:p>
            <a:pPr marL="457200" indent="-457200">
              <a:buFont typeface="Wingdings" panose="05000000000000000000" pitchFamily="2" charset="2"/>
              <a:buChar char="Ø"/>
            </a:pPr>
            <a:r>
              <a:rPr lang="en-US" sz="2800" cap="all" dirty="0">
                <a:solidFill>
                  <a:schemeClr val="bg1"/>
                </a:solidFill>
              </a:rPr>
              <a:t>Stipulated that the President of the United States remain the supreme commander-in-chief of the military in times of peace with the ability to engage at any time America’s armed forces in military conflict.</a:t>
            </a:r>
          </a:p>
          <a:p>
            <a:pPr marL="457200" indent="-457200">
              <a:buFont typeface="Wingdings" panose="05000000000000000000" pitchFamily="2" charset="2"/>
              <a:buChar char="Ø"/>
            </a:pPr>
            <a:r>
              <a:rPr lang="en-US" sz="2800" cap="all" dirty="0">
                <a:solidFill>
                  <a:schemeClr val="bg1"/>
                </a:solidFill>
              </a:rPr>
              <a:t>Structure of the UN</a:t>
            </a:r>
          </a:p>
        </p:txBody>
      </p:sp>
    </p:spTree>
    <p:extLst>
      <p:ext uri="{BB962C8B-B14F-4D97-AF65-F5344CB8AC3E}">
        <p14:creationId xmlns:p14="http://schemas.microsoft.com/office/powerpoint/2010/main" val="3496078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4832092"/>
          </a:xfrm>
          <a:prstGeom prst="rect">
            <a:avLst/>
          </a:prstGeom>
          <a:noFill/>
        </p:spPr>
        <p:txBody>
          <a:bodyPr wrap="square" rtlCol="0">
            <a:spAutoFit/>
          </a:bodyPr>
          <a:lstStyle/>
          <a:p>
            <a:r>
              <a:rPr lang="en-US" sz="2800" cap="all" dirty="0">
                <a:solidFill>
                  <a:schemeClr val="bg1"/>
                </a:solidFill>
              </a:rPr>
              <a:t>1945 - 1950</a:t>
            </a:r>
          </a:p>
          <a:p>
            <a:pPr marL="457200" indent="-457200">
              <a:buFont typeface="Wingdings" panose="05000000000000000000" pitchFamily="2" charset="2"/>
              <a:buChar char="Ø"/>
            </a:pPr>
            <a:r>
              <a:rPr lang="en-US" sz="2800" cap="all" dirty="0">
                <a:solidFill>
                  <a:schemeClr val="bg1"/>
                </a:solidFill>
              </a:rPr>
              <a:t>Security Council – United States, Russia, China, United Kingdom and France, any one of which has total veto powers.</a:t>
            </a:r>
          </a:p>
          <a:p>
            <a:pPr marL="457200" indent="-457200">
              <a:buFont typeface="Wingdings" panose="05000000000000000000" pitchFamily="2" charset="2"/>
              <a:buChar char="Ø"/>
            </a:pPr>
            <a:r>
              <a:rPr lang="en-US" sz="2800" cap="all" dirty="0">
                <a:solidFill>
                  <a:schemeClr val="bg1"/>
                </a:solidFill>
              </a:rPr>
              <a:t>General Assembly</a:t>
            </a:r>
          </a:p>
          <a:p>
            <a:pPr marL="457200" indent="-457200">
              <a:buFont typeface="Wingdings" panose="05000000000000000000" pitchFamily="2" charset="2"/>
              <a:buChar char="Ø"/>
            </a:pPr>
            <a:r>
              <a:rPr lang="en-US" sz="2800" cap="all" dirty="0">
                <a:solidFill>
                  <a:schemeClr val="bg1"/>
                </a:solidFill>
              </a:rPr>
              <a:t>Economic and Social Council</a:t>
            </a:r>
          </a:p>
          <a:p>
            <a:pPr marL="457200" indent="-457200">
              <a:buFont typeface="Wingdings" panose="05000000000000000000" pitchFamily="2" charset="2"/>
              <a:buChar char="Ø"/>
            </a:pPr>
            <a:r>
              <a:rPr lang="en-US" sz="2800" cap="all" dirty="0">
                <a:solidFill>
                  <a:schemeClr val="bg1"/>
                </a:solidFill>
              </a:rPr>
              <a:t>These units have hundreds of agencies to influence every aspect of human activity, from administering welfare programs to regulating the environment. </a:t>
            </a:r>
          </a:p>
          <a:p>
            <a:pPr marL="457200" indent="-457200">
              <a:buFont typeface="Wingdings" panose="05000000000000000000" pitchFamily="2" charset="2"/>
              <a:buChar char="Ø"/>
            </a:pPr>
            <a:r>
              <a:rPr lang="en-US" sz="2800" cap="all" dirty="0">
                <a:solidFill>
                  <a:schemeClr val="bg1"/>
                </a:solidFill>
              </a:rPr>
              <a:t>Violations of what is set forth through these agencies are subject to force, arrest and trial in an international court.</a:t>
            </a:r>
          </a:p>
          <a:p>
            <a:pPr marL="457200" indent="-457200">
              <a:buFont typeface="Wingdings" panose="05000000000000000000" pitchFamily="2" charset="2"/>
              <a:buChar char="Ø"/>
            </a:pPr>
            <a:r>
              <a:rPr lang="en-US" sz="2800" cap="all" dirty="0">
                <a:solidFill>
                  <a:schemeClr val="bg1"/>
                </a:solidFill>
              </a:rPr>
              <a:t>Cecil Rhodes dream has been fulfilled. </a:t>
            </a:r>
          </a:p>
        </p:txBody>
      </p:sp>
    </p:spTree>
    <p:extLst>
      <p:ext uri="{BB962C8B-B14F-4D97-AF65-F5344CB8AC3E}">
        <p14:creationId xmlns:p14="http://schemas.microsoft.com/office/powerpoint/2010/main" val="4451684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2677656"/>
          </a:xfrm>
          <a:prstGeom prst="rect">
            <a:avLst/>
          </a:prstGeom>
          <a:noFill/>
        </p:spPr>
        <p:txBody>
          <a:bodyPr wrap="square" rtlCol="0">
            <a:spAutoFit/>
          </a:bodyPr>
          <a:lstStyle/>
          <a:p>
            <a:r>
              <a:rPr lang="en-US" sz="2800" cap="all" dirty="0">
                <a:solidFill>
                  <a:schemeClr val="bg1"/>
                </a:solidFill>
              </a:rPr>
              <a:t>1945 - 1950</a:t>
            </a:r>
          </a:p>
          <a:p>
            <a:pPr marL="457200" indent="-457200">
              <a:buFont typeface="Wingdings" panose="05000000000000000000" pitchFamily="2" charset="2"/>
              <a:buChar char="Ø"/>
            </a:pPr>
            <a:r>
              <a:rPr lang="en-US" sz="2800" cap="all" dirty="0">
                <a:solidFill>
                  <a:schemeClr val="bg1"/>
                </a:solidFill>
              </a:rPr>
              <a:t>North Korea communist party invaded South Korea and as a result UN determined it was a breach of peace and divided Korea into two sections as half of the 38th parallel.</a:t>
            </a:r>
          </a:p>
          <a:p>
            <a:pPr marL="457200" indent="-457200">
              <a:buFont typeface="Wingdings" panose="05000000000000000000" pitchFamily="2" charset="2"/>
              <a:buChar char="Ø"/>
            </a:pPr>
            <a:r>
              <a:rPr lang="en-US" sz="2800" cap="all" dirty="0">
                <a:solidFill>
                  <a:schemeClr val="bg1"/>
                </a:solidFill>
              </a:rPr>
              <a:t>United Nations</a:t>
            </a:r>
          </a:p>
          <a:p>
            <a:pPr marL="914400" lvl="1" indent="-457200">
              <a:buFont typeface="Wingdings" panose="05000000000000000000" pitchFamily="2" charset="2"/>
              <a:buChar char="Ø"/>
            </a:pPr>
            <a:r>
              <a:rPr lang="en-US" sz="2800" cap="all" dirty="0">
                <a:solidFill>
                  <a:schemeClr val="bg1"/>
                </a:solidFill>
              </a:rPr>
              <a:t>Korean War Begins</a:t>
            </a:r>
          </a:p>
        </p:txBody>
      </p:sp>
    </p:spTree>
    <p:extLst>
      <p:ext uri="{BB962C8B-B14F-4D97-AF65-F5344CB8AC3E}">
        <p14:creationId xmlns:p14="http://schemas.microsoft.com/office/powerpoint/2010/main" val="1285922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4862870"/>
          </a:xfrm>
          <a:prstGeom prst="rect">
            <a:avLst/>
          </a:prstGeom>
          <a:noFill/>
        </p:spPr>
        <p:txBody>
          <a:bodyPr wrap="square" rtlCol="0">
            <a:spAutoFit/>
          </a:bodyPr>
          <a:lstStyle/>
          <a:p>
            <a:r>
              <a:rPr lang="en-US" sz="2800" cap="all" dirty="0">
                <a:solidFill>
                  <a:schemeClr val="bg1"/>
                </a:solidFill>
              </a:rPr>
              <a:t>1945 - 1950</a:t>
            </a:r>
          </a:p>
          <a:p>
            <a:pPr marL="457200" indent="-457200">
              <a:buFont typeface="Wingdings" panose="05000000000000000000" pitchFamily="2" charset="2"/>
              <a:buChar char="Ø"/>
            </a:pPr>
            <a:r>
              <a:rPr lang="en-US" sz="2800" cap="all" dirty="0">
                <a:solidFill>
                  <a:schemeClr val="bg1"/>
                </a:solidFill>
              </a:rPr>
              <a:t>United Nations</a:t>
            </a:r>
          </a:p>
          <a:p>
            <a:pPr marL="914400" lvl="1" indent="-457200">
              <a:buFont typeface="Wingdings" panose="05000000000000000000" pitchFamily="2" charset="2"/>
              <a:buChar char="Ø"/>
            </a:pPr>
            <a:r>
              <a:rPr lang="en-US" cap="all" dirty="0">
                <a:solidFill>
                  <a:schemeClr val="bg1"/>
                </a:solidFill>
              </a:rPr>
              <a:t>Lucifer Re-emergence. Planners of the New World Order, (Rhodes, Rothschild, Rockefeller, Carnage, etc.) Immensely interested in the occult. – Society of Physic Research and Theosophist Movement. Their obsession was also the obsession of the founders of the United Nations. </a:t>
            </a:r>
            <a:r>
              <a:rPr lang="en-US" cap="all" dirty="0" err="1">
                <a:solidFill>
                  <a:schemeClr val="bg1"/>
                </a:solidFill>
              </a:rPr>
              <a:t>Lucis</a:t>
            </a:r>
            <a:r>
              <a:rPr lang="en-US" cap="all" dirty="0">
                <a:solidFill>
                  <a:schemeClr val="bg1"/>
                </a:solidFill>
              </a:rPr>
              <a:t> Trust became a consultant agent of the UN and its publishing arm. </a:t>
            </a:r>
            <a:r>
              <a:rPr lang="en-US" cap="all" dirty="0" err="1">
                <a:solidFill>
                  <a:schemeClr val="bg1"/>
                </a:solidFill>
              </a:rPr>
              <a:t>Lucis</a:t>
            </a:r>
            <a:r>
              <a:rPr lang="en-US" cap="all" dirty="0">
                <a:solidFill>
                  <a:schemeClr val="bg1"/>
                </a:solidFill>
              </a:rPr>
              <a:t> Trust founded in 1922 as the Lucifer Publishing Company by Alice Bailey – “To encourage study of comparative religion, philosophy, science and art; to encourage every line of thought tending to the broadening of human sympathies and interests, and the expansion of ethical religious and educational literature; to assist or to engage in activities for the relief of suffering and for human betterment; and, in general, to further worthy efforts for humanitarian and education ends.” Bailey’s ultimate objective in establishing </a:t>
            </a:r>
            <a:r>
              <a:rPr lang="en-US" cap="all" dirty="0" err="1">
                <a:solidFill>
                  <a:schemeClr val="bg1"/>
                </a:solidFill>
              </a:rPr>
              <a:t>Lucis</a:t>
            </a:r>
            <a:r>
              <a:rPr lang="en-US" cap="all" dirty="0">
                <a:solidFill>
                  <a:schemeClr val="bg1"/>
                </a:solidFill>
              </a:rPr>
              <a:t> Trust was to bring about one-world religion under the guiding light of Lucifer. The Trust established World Goodwill signed by President Jimmy Carter. </a:t>
            </a:r>
          </a:p>
          <a:p>
            <a:pPr marL="457200" indent="-457200">
              <a:buFont typeface="Wingdings" panose="05000000000000000000" pitchFamily="2" charset="2"/>
              <a:buChar char="Ø"/>
            </a:pPr>
            <a:r>
              <a:rPr lang="en-US" sz="2800" cap="all" dirty="0">
                <a:solidFill>
                  <a:schemeClr val="bg1"/>
                </a:solidFill>
              </a:rPr>
              <a:t>Creation of UN’s two evil sisters: the International Monetary Fund and the World Bank.</a:t>
            </a:r>
          </a:p>
        </p:txBody>
      </p:sp>
    </p:spTree>
    <p:extLst>
      <p:ext uri="{BB962C8B-B14F-4D97-AF65-F5344CB8AC3E}">
        <p14:creationId xmlns:p14="http://schemas.microsoft.com/office/powerpoint/2010/main" val="2489405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3539430"/>
          </a:xfrm>
          <a:prstGeom prst="rect">
            <a:avLst/>
          </a:prstGeom>
          <a:noFill/>
        </p:spPr>
        <p:txBody>
          <a:bodyPr wrap="square" rtlCol="0">
            <a:spAutoFit/>
          </a:bodyPr>
          <a:lstStyle/>
          <a:p>
            <a:r>
              <a:rPr lang="en-US" sz="2800" cap="all" dirty="0">
                <a:solidFill>
                  <a:schemeClr val="bg1"/>
                </a:solidFill>
              </a:rPr>
              <a:t>1945 - 1950</a:t>
            </a:r>
          </a:p>
          <a:p>
            <a:pPr marL="457200" indent="-457200">
              <a:buFont typeface="Wingdings" panose="05000000000000000000" pitchFamily="2" charset="2"/>
              <a:buChar char="Ø"/>
            </a:pPr>
            <a:r>
              <a:rPr lang="en-US" sz="2800" cap="all" dirty="0">
                <a:solidFill>
                  <a:schemeClr val="bg1"/>
                </a:solidFill>
              </a:rPr>
              <a:t>September 20, 1945 Truman abolishes the OSS, brings the agency inside the US Government under the war departments as the Strategic Services Unit (SSU) later becoming the CIA in 1947.</a:t>
            </a:r>
          </a:p>
          <a:p>
            <a:pPr marL="457200" indent="-457200">
              <a:buFont typeface="Wingdings" panose="05000000000000000000" pitchFamily="2" charset="2"/>
              <a:buChar char="Ø"/>
            </a:pPr>
            <a:r>
              <a:rPr lang="en-US" sz="2800" cap="all" dirty="0">
                <a:solidFill>
                  <a:schemeClr val="bg1"/>
                </a:solidFill>
              </a:rPr>
              <a:t>In 1947, CIA black ops money for mob muscle by Vatican Bank from ecclesiastical organization including Catholic Action.</a:t>
            </a:r>
          </a:p>
          <a:p>
            <a:pPr marL="457200" indent="-457200">
              <a:buFont typeface="Wingdings" panose="05000000000000000000" pitchFamily="2" charset="2"/>
              <a:buChar char="Ø"/>
            </a:pPr>
            <a:endParaRPr lang="en-US" sz="2800" cap="all" dirty="0">
              <a:solidFill>
                <a:schemeClr val="bg1"/>
              </a:solidFill>
            </a:endParaRPr>
          </a:p>
          <a:p>
            <a:pPr marL="457200" indent="-457200">
              <a:buFont typeface="Wingdings" panose="05000000000000000000" pitchFamily="2" charset="2"/>
              <a:buChar char="Ø"/>
            </a:pPr>
            <a:endParaRPr lang="en-US" sz="2800" cap="all" dirty="0">
              <a:solidFill>
                <a:schemeClr val="bg1"/>
              </a:solidFill>
            </a:endParaRPr>
          </a:p>
        </p:txBody>
      </p:sp>
    </p:spTree>
    <p:extLst>
      <p:ext uri="{BB962C8B-B14F-4D97-AF65-F5344CB8AC3E}">
        <p14:creationId xmlns:p14="http://schemas.microsoft.com/office/powerpoint/2010/main" val="632567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5262979"/>
          </a:xfrm>
          <a:prstGeom prst="rect">
            <a:avLst/>
          </a:prstGeom>
          <a:noFill/>
        </p:spPr>
        <p:txBody>
          <a:bodyPr wrap="square" rtlCol="0">
            <a:spAutoFit/>
          </a:bodyPr>
          <a:lstStyle/>
          <a:p>
            <a:r>
              <a:rPr lang="en-US" sz="2800" cap="all" dirty="0">
                <a:solidFill>
                  <a:schemeClr val="bg1"/>
                </a:solidFill>
              </a:rPr>
              <a:t>1945 - 1950</a:t>
            </a:r>
          </a:p>
          <a:p>
            <a:pPr marL="457200" indent="-457200">
              <a:buFont typeface="Wingdings" panose="05000000000000000000" pitchFamily="2" charset="2"/>
              <a:buChar char="Ø"/>
            </a:pPr>
            <a:r>
              <a:rPr lang="en-US" sz="2800" cap="all" dirty="0">
                <a:solidFill>
                  <a:schemeClr val="bg1"/>
                </a:solidFill>
              </a:rPr>
              <a:t>September 20, 1945 Truman abolishes the OSS, brings the agency inside the US Government under the war departments as the Strategic Services Unit (SSU) later becoming the CIA in 1947.</a:t>
            </a:r>
          </a:p>
          <a:p>
            <a:pPr marL="457200" indent="-457200">
              <a:buFont typeface="Wingdings" panose="05000000000000000000" pitchFamily="2" charset="2"/>
              <a:buChar char="Ø"/>
            </a:pPr>
            <a:r>
              <a:rPr lang="en-US" sz="2800" cap="all" dirty="0">
                <a:solidFill>
                  <a:schemeClr val="bg1"/>
                </a:solidFill>
              </a:rPr>
              <a:t>In 1947, CIA black ops money for mob muscle by Vatican Bank from ecclesiastical organization including Catholic Action.</a:t>
            </a:r>
          </a:p>
          <a:p>
            <a:pPr marL="457200" indent="-457200">
              <a:buFont typeface="Wingdings" panose="05000000000000000000" pitchFamily="2" charset="2"/>
              <a:buChar char="Ø"/>
            </a:pPr>
            <a:r>
              <a:rPr lang="en-US" sz="2800" cap="all" dirty="0">
                <a:solidFill>
                  <a:schemeClr val="bg1"/>
                </a:solidFill>
              </a:rPr>
              <a:t>Vatican undertakings of Murder, Inc. CIA furnished vehicles, Vatican gathered death squads.</a:t>
            </a:r>
          </a:p>
          <a:p>
            <a:pPr marL="457200" indent="-457200">
              <a:buFont typeface="Wingdings" panose="05000000000000000000" pitchFamily="2" charset="2"/>
              <a:buChar char="Ø"/>
            </a:pPr>
            <a:r>
              <a:rPr lang="en-US" sz="2800" cap="all" dirty="0">
                <a:solidFill>
                  <a:schemeClr val="bg1"/>
                </a:solidFill>
              </a:rPr>
              <a:t>World Commerce Corporation – buy and sell US weapons and munitions to foreign underworld groups in exchange for drugs.</a:t>
            </a:r>
          </a:p>
          <a:p>
            <a:pPr marL="457200" indent="-457200">
              <a:buFont typeface="Wingdings" panose="05000000000000000000" pitchFamily="2" charset="2"/>
              <a:buChar char="Ø"/>
            </a:pPr>
            <a:endParaRPr lang="en-US" sz="2800" cap="all" dirty="0">
              <a:solidFill>
                <a:schemeClr val="bg1"/>
              </a:solidFill>
            </a:endParaRPr>
          </a:p>
          <a:p>
            <a:pPr marL="457200" indent="-457200">
              <a:buFont typeface="Wingdings" panose="05000000000000000000" pitchFamily="2" charset="2"/>
              <a:buChar char="Ø"/>
            </a:pPr>
            <a:endParaRPr lang="en-US" sz="2800" cap="all" dirty="0">
              <a:solidFill>
                <a:schemeClr val="bg1"/>
              </a:solidFill>
            </a:endParaRPr>
          </a:p>
        </p:txBody>
      </p:sp>
    </p:spTree>
    <p:extLst>
      <p:ext uri="{BB962C8B-B14F-4D97-AF65-F5344CB8AC3E}">
        <p14:creationId xmlns:p14="http://schemas.microsoft.com/office/powerpoint/2010/main" val="2334495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5262979"/>
          </a:xfrm>
          <a:prstGeom prst="rect">
            <a:avLst/>
          </a:prstGeom>
          <a:noFill/>
        </p:spPr>
        <p:txBody>
          <a:bodyPr wrap="square" rtlCol="0">
            <a:spAutoFit/>
          </a:bodyPr>
          <a:lstStyle/>
          <a:p>
            <a:r>
              <a:rPr lang="en-US" sz="2800" cap="all" dirty="0">
                <a:solidFill>
                  <a:schemeClr val="bg1"/>
                </a:solidFill>
              </a:rPr>
              <a:t>1950 - 1960</a:t>
            </a:r>
          </a:p>
          <a:p>
            <a:pPr marL="457200" indent="-457200">
              <a:buFont typeface="Wingdings" panose="05000000000000000000" pitchFamily="2" charset="2"/>
              <a:buChar char="Ø"/>
            </a:pPr>
            <a:r>
              <a:rPr lang="en-US" sz="2800" cap="all" dirty="0">
                <a:solidFill>
                  <a:schemeClr val="bg1"/>
                </a:solidFill>
              </a:rPr>
              <a:t>September 20, 1945 Truman abolishes the OSS, brings the agency inside the US Government under the war departments as the Strategic </a:t>
            </a:r>
            <a:r>
              <a:rPr lang="en-US" sz="2800" cap="all" dirty="0" err="1">
                <a:solidFill>
                  <a:schemeClr val="bg1"/>
                </a:solidFill>
              </a:rPr>
              <a:t>SOperations</a:t>
            </a:r>
            <a:r>
              <a:rPr lang="en-US" sz="2800" cap="all" dirty="0">
                <a:solidFill>
                  <a:schemeClr val="bg1"/>
                </a:solidFill>
              </a:rPr>
              <a:t> Mockingbird 1953 – purchased news organization and planted CIA operatives as news reporters. This starts the 4 am talking points that continues today.</a:t>
            </a:r>
          </a:p>
          <a:p>
            <a:pPr marL="457200" indent="-457200">
              <a:buFont typeface="Wingdings" panose="05000000000000000000" pitchFamily="2" charset="2"/>
              <a:buChar char="Ø"/>
            </a:pPr>
            <a:r>
              <a:rPr lang="en-US" sz="2800" cap="all" dirty="0">
                <a:solidFill>
                  <a:schemeClr val="bg1"/>
                </a:solidFill>
              </a:rPr>
              <a:t>CIA turned attention on Tehran. Spread rumors through news agency about </a:t>
            </a:r>
            <a:r>
              <a:rPr lang="en-US" sz="2800" cap="all" dirty="0" err="1">
                <a:solidFill>
                  <a:schemeClr val="bg1"/>
                </a:solidFill>
              </a:rPr>
              <a:t>Masaddegh</a:t>
            </a:r>
            <a:r>
              <a:rPr lang="en-US" sz="2800" cap="all" dirty="0">
                <a:solidFill>
                  <a:schemeClr val="bg1"/>
                </a:solidFill>
              </a:rPr>
              <a:t> being Jewish and Communist. Caused Islam to riot in the street to overthrow the government.</a:t>
            </a:r>
          </a:p>
          <a:p>
            <a:pPr marL="457200" indent="-457200">
              <a:buFont typeface="Wingdings" panose="05000000000000000000" pitchFamily="2" charset="2"/>
              <a:buChar char="Ø"/>
            </a:pPr>
            <a:r>
              <a:rPr lang="en-US" sz="2800" cap="all" dirty="0">
                <a:solidFill>
                  <a:schemeClr val="bg1"/>
                </a:solidFill>
              </a:rPr>
              <a:t>In 1954 CIA overthrew the democratically elected Jacob Arbenz in a military coup – Guatemala</a:t>
            </a:r>
          </a:p>
          <a:p>
            <a:pPr marL="457200" indent="-457200">
              <a:buFont typeface="Wingdings" panose="05000000000000000000" pitchFamily="2" charset="2"/>
              <a:buChar char="Ø"/>
            </a:pPr>
            <a:endParaRPr lang="en-US" sz="2800" cap="all" dirty="0">
              <a:solidFill>
                <a:schemeClr val="bg1"/>
              </a:solidFill>
            </a:endParaRPr>
          </a:p>
        </p:txBody>
      </p:sp>
    </p:spTree>
    <p:extLst>
      <p:ext uri="{BB962C8B-B14F-4D97-AF65-F5344CB8AC3E}">
        <p14:creationId xmlns:p14="http://schemas.microsoft.com/office/powerpoint/2010/main" val="2812115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5693866"/>
          </a:xfrm>
          <a:prstGeom prst="rect">
            <a:avLst/>
          </a:prstGeom>
          <a:noFill/>
        </p:spPr>
        <p:txBody>
          <a:bodyPr wrap="square" rtlCol="0">
            <a:spAutoFit/>
          </a:bodyPr>
          <a:lstStyle/>
          <a:p>
            <a:r>
              <a:rPr lang="en-US" sz="2800" cap="all" dirty="0">
                <a:solidFill>
                  <a:schemeClr val="bg1"/>
                </a:solidFill>
              </a:rPr>
              <a:t>1950 - 1960</a:t>
            </a:r>
          </a:p>
          <a:p>
            <a:pPr marL="457200" indent="-457200">
              <a:buFont typeface="Wingdings" panose="05000000000000000000" pitchFamily="2" charset="2"/>
              <a:buChar char="Ø"/>
            </a:pPr>
            <a:r>
              <a:rPr lang="en-US" sz="2800" cap="all" dirty="0">
                <a:solidFill>
                  <a:schemeClr val="bg1"/>
                </a:solidFill>
              </a:rPr>
              <a:t>In 1956 Radio Free Europe incited Hungary to incite riot and violence on the street. The broadcast assured American support which never happened.</a:t>
            </a:r>
          </a:p>
          <a:p>
            <a:pPr marL="457200" indent="-457200">
              <a:buFont typeface="Wingdings" panose="05000000000000000000" pitchFamily="2" charset="2"/>
              <a:buChar char="Ø"/>
            </a:pPr>
            <a:r>
              <a:rPr lang="en-US" sz="2800" cap="all" dirty="0">
                <a:solidFill>
                  <a:schemeClr val="bg1"/>
                </a:solidFill>
              </a:rPr>
              <a:t>In 1959 with the help of the US Military put Duvalier as dictator of Haiti.</a:t>
            </a:r>
          </a:p>
          <a:p>
            <a:pPr marL="457200" indent="-457200">
              <a:buFont typeface="Wingdings" panose="05000000000000000000" pitchFamily="2" charset="2"/>
              <a:buChar char="Ø"/>
            </a:pPr>
            <a:r>
              <a:rPr lang="en-US" sz="2800" cap="all" dirty="0">
                <a:solidFill>
                  <a:schemeClr val="bg1"/>
                </a:solidFill>
              </a:rPr>
              <a:t>In 1960 Turkish tied CIA operatives joined the military to stage a coup against Menderes who was planning visit to Moscow to save his countries economy.</a:t>
            </a:r>
          </a:p>
          <a:p>
            <a:pPr marL="457200" indent="-457200">
              <a:buFont typeface="Wingdings" panose="05000000000000000000" pitchFamily="2" charset="2"/>
              <a:buChar char="Ø"/>
            </a:pPr>
            <a:r>
              <a:rPr lang="en-US" sz="2800" cap="all" dirty="0">
                <a:solidFill>
                  <a:schemeClr val="bg1"/>
                </a:solidFill>
              </a:rPr>
              <a:t>Eisenhower joined the CFR before WWII and surrendered the United States to the UN by making concessions  that would eradicate the American way of life.</a:t>
            </a:r>
          </a:p>
          <a:p>
            <a:pPr marL="457200" indent="-457200">
              <a:buFont typeface="Wingdings" panose="05000000000000000000" pitchFamily="2" charset="2"/>
              <a:buChar char="Ø"/>
            </a:pPr>
            <a:endParaRPr lang="en-US" sz="2800" cap="all" dirty="0">
              <a:solidFill>
                <a:schemeClr val="bg1"/>
              </a:solidFill>
            </a:endParaRPr>
          </a:p>
        </p:txBody>
      </p:sp>
    </p:spTree>
    <p:extLst>
      <p:ext uri="{BB962C8B-B14F-4D97-AF65-F5344CB8AC3E}">
        <p14:creationId xmlns:p14="http://schemas.microsoft.com/office/powerpoint/2010/main" val="1553748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4832092"/>
          </a:xfrm>
          <a:prstGeom prst="rect">
            <a:avLst/>
          </a:prstGeom>
          <a:noFill/>
        </p:spPr>
        <p:txBody>
          <a:bodyPr wrap="square" rtlCol="0">
            <a:spAutoFit/>
          </a:bodyPr>
          <a:lstStyle/>
          <a:p>
            <a:r>
              <a:rPr lang="en-US" sz="2800" cap="all" dirty="0">
                <a:solidFill>
                  <a:schemeClr val="bg1"/>
                </a:solidFill>
              </a:rPr>
              <a:t>1960 - 1970</a:t>
            </a:r>
          </a:p>
          <a:p>
            <a:pPr marL="457200" indent="-457200">
              <a:buFont typeface="Wingdings" panose="05000000000000000000" pitchFamily="2" charset="2"/>
              <a:buChar char="Ø"/>
            </a:pPr>
            <a:r>
              <a:rPr lang="en-US" sz="2800" cap="all" dirty="0">
                <a:solidFill>
                  <a:schemeClr val="bg1"/>
                </a:solidFill>
              </a:rPr>
              <a:t>John F Kennedy</a:t>
            </a:r>
          </a:p>
          <a:p>
            <a:pPr marL="914400" lvl="1" indent="-457200">
              <a:buFont typeface="Wingdings" panose="05000000000000000000" pitchFamily="2" charset="2"/>
              <a:buChar char="Ø"/>
            </a:pPr>
            <a:r>
              <a:rPr lang="en-US" sz="2800" cap="all" dirty="0">
                <a:solidFill>
                  <a:schemeClr val="bg1"/>
                </a:solidFill>
              </a:rPr>
              <a:t>The failed Cuban crisis was a purposely failed CIA operation to kill Castro. </a:t>
            </a:r>
          </a:p>
          <a:p>
            <a:pPr marL="914400" lvl="1" indent="-457200">
              <a:buFont typeface="Wingdings" panose="05000000000000000000" pitchFamily="2" charset="2"/>
              <a:buChar char="Ø"/>
            </a:pPr>
            <a:r>
              <a:rPr lang="en-US" sz="2800" cap="all" dirty="0">
                <a:solidFill>
                  <a:schemeClr val="bg1"/>
                </a:solidFill>
              </a:rPr>
              <a:t>His enemies were the mafia families tied to the CIA lost their holdings in Cuba for his failure to ensure the success of the Bay of Pigs AND the Rockefeller/Rothschild families.</a:t>
            </a:r>
          </a:p>
          <a:p>
            <a:pPr marL="914400" lvl="1" indent="-457200">
              <a:buFont typeface="Wingdings" panose="05000000000000000000" pitchFamily="2" charset="2"/>
              <a:buChar char="Ø"/>
            </a:pPr>
            <a:r>
              <a:rPr lang="en-US" sz="2800" cap="all" dirty="0">
                <a:solidFill>
                  <a:schemeClr val="bg1"/>
                </a:solidFill>
              </a:rPr>
              <a:t>CIA ousted the South Vietnamese President Ngo Dinh Diem to start the Vietnam conflict. They blamed in on North Vietnam.</a:t>
            </a:r>
          </a:p>
          <a:p>
            <a:pPr marL="914400" lvl="1" indent="-457200">
              <a:buFont typeface="Wingdings" panose="05000000000000000000" pitchFamily="2" charset="2"/>
              <a:buChar char="Ø"/>
            </a:pPr>
            <a:r>
              <a:rPr lang="en-US" sz="2800" cap="all" dirty="0">
                <a:solidFill>
                  <a:schemeClr val="bg1"/>
                </a:solidFill>
              </a:rPr>
              <a:t>On September 30, 1963 he explained his concept of global socialism and redistribution of wealth to the UN.</a:t>
            </a:r>
          </a:p>
        </p:txBody>
      </p:sp>
    </p:spTree>
    <p:extLst>
      <p:ext uri="{BB962C8B-B14F-4D97-AF65-F5344CB8AC3E}">
        <p14:creationId xmlns:p14="http://schemas.microsoft.com/office/powerpoint/2010/main" val="22077382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5262979"/>
          </a:xfrm>
          <a:prstGeom prst="rect">
            <a:avLst/>
          </a:prstGeom>
          <a:noFill/>
        </p:spPr>
        <p:txBody>
          <a:bodyPr wrap="square" rtlCol="0">
            <a:spAutoFit/>
          </a:bodyPr>
          <a:lstStyle/>
          <a:p>
            <a:r>
              <a:rPr lang="en-US" sz="2800" cap="all" dirty="0">
                <a:solidFill>
                  <a:schemeClr val="bg1"/>
                </a:solidFill>
              </a:rPr>
              <a:t>1960 - 1970</a:t>
            </a:r>
          </a:p>
          <a:p>
            <a:pPr marL="457200" indent="-457200">
              <a:buFont typeface="Wingdings" panose="05000000000000000000" pitchFamily="2" charset="2"/>
              <a:buChar char="Ø"/>
            </a:pPr>
            <a:r>
              <a:rPr lang="en-US" sz="2800" cap="all" dirty="0">
                <a:solidFill>
                  <a:schemeClr val="bg1"/>
                </a:solidFill>
              </a:rPr>
              <a:t>John F Kennedy</a:t>
            </a:r>
          </a:p>
          <a:p>
            <a:pPr marL="914400" lvl="1" indent="-457200">
              <a:buFont typeface="Wingdings" panose="05000000000000000000" pitchFamily="2" charset="2"/>
              <a:buChar char="Ø"/>
            </a:pPr>
            <a:r>
              <a:rPr lang="en-US" sz="2800" cap="all" dirty="0">
                <a:solidFill>
                  <a:schemeClr val="bg1"/>
                </a:solidFill>
              </a:rPr>
              <a:t>Rockefeller animosity started on March 13, 1961 when Kennedy launched Alliance for Progress providing large sums of money to Latin America used to provide the naturalization of Brazilian mines – a direct hit to the Rockefeller family.</a:t>
            </a:r>
          </a:p>
          <a:p>
            <a:pPr marL="914400" lvl="1" indent="-457200">
              <a:buFont typeface="Wingdings" panose="05000000000000000000" pitchFamily="2" charset="2"/>
              <a:buChar char="Ø"/>
            </a:pPr>
            <a:r>
              <a:rPr lang="en-US" sz="2800" cap="all" dirty="0">
                <a:solidFill>
                  <a:schemeClr val="bg1"/>
                </a:solidFill>
              </a:rPr>
              <a:t>Scholars think Kennedy sealed his fate with a speech soon after to the American Newspaper Publisher’s Association when he issued a veiled reference to the House of Rockefeller and the cartel.</a:t>
            </a:r>
          </a:p>
          <a:p>
            <a:pPr marL="914400" lvl="1" indent="-457200">
              <a:buFont typeface="Wingdings" panose="05000000000000000000" pitchFamily="2" charset="2"/>
              <a:buChar char="Ø"/>
            </a:pPr>
            <a:r>
              <a:rPr lang="en-US" sz="2800" cap="all" dirty="0">
                <a:solidFill>
                  <a:schemeClr val="bg1"/>
                </a:solidFill>
              </a:rPr>
              <a:t>Executive Order 11110 – US Treasury issuance of US own notes backed by silver in the US Treasury vaults – Silver Certificates. </a:t>
            </a:r>
          </a:p>
        </p:txBody>
      </p:sp>
    </p:spTree>
    <p:extLst>
      <p:ext uri="{BB962C8B-B14F-4D97-AF65-F5344CB8AC3E}">
        <p14:creationId xmlns:p14="http://schemas.microsoft.com/office/powerpoint/2010/main" val="84985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8" name="TextBox 7">
            <a:extLst>
              <a:ext uri="{FF2B5EF4-FFF2-40B4-BE49-F238E27FC236}">
                <a16:creationId xmlns:a16="http://schemas.microsoft.com/office/drawing/2014/main" id="{4CBADB15-4FE9-B0F6-5FCD-0FA47C4F80C3}"/>
              </a:ext>
            </a:extLst>
          </p:cNvPr>
          <p:cNvSpPr txBox="1"/>
          <p:nvPr/>
        </p:nvSpPr>
        <p:spPr>
          <a:xfrm>
            <a:off x="881742" y="2690336"/>
            <a:ext cx="10730945" cy="1200329"/>
          </a:xfrm>
          <a:prstGeom prst="rect">
            <a:avLst/>
          </a:prstGeom>
          <a:noFill/>
        </p:spPr>
        <p:txBody>
          <a:bodyPr wrap="square">
            <a:spAutoFit/>
          </a:bodyPr>
          <a:lstStyle/>
          <a:p>
            <a:r>
              <a:rPr lang="en-US" sz="2400" dirty="0">
                <a:solidFill>
                  <a:schemeClr val="bg1"/>
                </a:solidFill>
              </a:rPr>
              <a:t> John 2:15 “And when he had made a scourge of small cords, he drove them all out of the temple, and the sheep, and the oxen; and poured out the </a:t>
            </a:r>
            <a:r>
              <a:rPr lang="en-US" sz="2400" b="1" dirty="0">
                <a:solidFill>
                  <a:schemeClr val="bg1"/>
                </a:solidFill>
              </a:rPr>
              <a:t>changers' money</a:t>
            </a:r>
            <a:r>
              <a:rPr lang="en-US" sz="2400" dirty="0">
                <a:solidFill>
                  <a:schemeClr val="bg1"/>
                </a:solidFill>
              </a:rPr>
              <a:t>, and overthrew the tables; “</a:t>
            </a:r>
          </a:p>
        </p:txBody>
      </p:sp>
    </p:spTree>
    <p:extLst>
      <p:ext uri="{BB962C8B-B14F-4D97-AF65-F5344CB8AC3E}">
        <p14:creationId xmlns:p14="http://schemas.microsoft.com/office/powerpoint/2010/main" val="711759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3539430"/>
          </a:xfrm>
          <a:prstGeom prst="rect">
            <a:avLst/>
          </a:prstGeom>
          <a:noFill/>
        </p:spPr>
        <p:txBody>
          <a:bodyPr wrap="square" rtlCol="0">
            <a:spAutoFit/>
          </a:bodyPr>
          <a:lstStyle/>
          <a:p>
            <a:r>
              <a:rPr lang="en-US" sz="2800" cap="all" dirty="0">
                <a:solidFill>
                  <a:schemeClr val="bg1"/>
                </a:solidFill>
              </a:rPr>
              <a:t>1960 - 1970</a:t>
            </a:r>
          </a:p>
          <a:p>
            <a:pPr marL="457200" indent="-457200">
              <a:buFont typeface="Wingdings" panose="05000000000000000000" pitchFamily="2" charset="2"/>
              <a:buChar char="Ø"/>
            </a:pPr>
            <a:r>
              <a:rPr lang="en-US" sz="2800" cap="all" dirty="0">
                <a:solidFill>
                  <a:schemeClr val="bg1"/>
                </a:solidFill>
              </a:rPr>
              <a:t>John F Kennedy</a:t>
            </a:r>
          </a:p>
          <a:p>
            <a:pPr marL="914400" lvl="1" indent="-457200">
              <a:buFont typeface="Wingdings" panose="05000000000000000000" pitchFamily="2" charset="2"/>
              <a:buChar char="Ø"/>
            </a:pPr>
            <a:r>
              <a:rPr lang="en-US" sz="2800" cap="all" dirty="0">
                <a:solidFill>
                  <a:schemeClr val="bg1"/>
                </a:solidFill>
              </a:rPr>
              <a:t>Four gunman not one lone wolf.</a:t>
            </a:r>
          </a:p>
          <a:p>
            <a:pPr marL="914400" lvl="1" indent="-457200">
              <a:buFont typeface="Wingdings" panose="05000000000000000000" pitchFamily="2" charset="2"/>
              <a:buChar char="Ø"/>
            </a:pPr>
            <a:r>
              <a:rPr lang="en-US" sz="2800" cap="all" dirty="0">
                <a:solidFill>
                  <a:schemeClr val="bg1"/>
                </a:solidFill>
              </a:rPr>
              <a:t>George Bush was standing outside in the doorway of the library.</a:t>
            </a:r>
          </a:p>
          <a:p>
            <a:pPr marL="914400" lvl="1" indent="-457200">
              <a:buFont typeface="Wingdings" panose="05000000000000000000" pitchFamily="2" charset="2"/>
              <a:buChar char="Ø"/>
            </a:pPr>
            <a:r>
              <a:rPr lang="en-US" sz="2800" cap="all" dirty="0">
                <a:solidFill>
                  <a:schemeClr val="bg1"/>
                </a:solidFill>
              </a:rPr>
              <a:t>Lyndon B. Johnson signed off on the assassination.</a:t>
            </a:r>
          </a:p>
          <a:p>
            <a:pPr marL="914400" lvl="1" indent="-457200">
              <a:buFont typeface="Wingdings" panose="05000000000000000000" pitchFamily="2" charset="2"/>
              <a:buChar char="Ø"/>
            </a:pPr>
            <a:r>
              <a:rPr lang="en-US" sz="2800" cap="all" dirty="0">
                <a:solidFill>
                  <a:schemeClr val="bg1"/>
                </a:solidFill>
              </a:rPr>
              <a:t>Cartel handled the event.</a:t>
            </a:r>
          </a:p>
          <a:p>
            <a:pPr marL="457200" indent="-457200">
              <a:buFont typeface="Wingdings" panose="05000000000000000000" pitchFamily="2" charset="2"/>
              <a:buChar char="Ø"/>
            </a:pPr>
            <a:endParaRPr lang="en-US" sz="2800" cap="all" dirty="0">
              <a:solidFill>
                <a:schemeClr val="bg1"/>
              </a:solidFill>
            </a:endParaRPr>
          </a:p>
        </p:txBody>
      </p:sp>
    </p:spTree>
    <p:extLst>
      <p:ext uri="{BB962C8B-B14F-4D97-AF65-F5344CB8AC3E}">
        <p14:creationId xmlns:p14="http://schemas.microsoft.com/office/powerpoint/2010/main" val="24068000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5262979"/>
          </a:xfrm>
          <a:prstGeom prst="rect">
            <a:avLst/>
          </a:prstGeom>
          <a:noFill/>
        </p:spPr>
        <p:txBody>
          <a:bodyPr wrap="square" rtlCol="0">
            <a:spAutoFit/>
          </a:bodyPr>
          <a:lstStyle/>
          <a:p>
            <a:r>
              <a:rPr lang="en-US" sz="2800" cap="all" dirty="0">
                <a:solidFill>
                  <a:schemeClr val="bg1"/>
                </a:solidFill>
              </a:rPr>
              <a:t>1960 - 1970</a:t>
            </a:r>
          </a:p>
          <a:p>
            <a:pPr marL="457200" indent="-457200">
              <a:buFont typeface="Wingdings" panose="05000000000000000000" pitchFamily="2" charset="2"/>
              <a:buChar char="Ø"/>
            </a:pPr>
            <a:r>
              <a:rPr lang="en-US" sz="2800" cap="all" dirty="0">
                <a:solidFill>
                  <a:schemeClr val="bg1"/>
                </a:solidFill>
              </a:rPr>
              <a:t>Lyndon B. Johnson</a:t>
            </a:r>
          </a:p>
          <a:p>
            <a:pPr marL="914400" lvl="1" indent="-457200">
              <a:buFont typeface="Wingdings" panose="05000000000000000000" pitchFamily="2" charset="2"/>
              <a:buChar char="Ø"/>
            </a:pPr>
            <a:r>
              <a:rPr lang="en-US" sz="2800" cap="all" dirty="0">
                <a:solidFill>
                  <a:schemeClr val="bg1"/>
                </a:solidFill>
              </a:rPr>
              <a:t>August 4, 1964 national speech advising the American people of the hostile acts taking by the North Vietnamese against the United States. Used to get us into a conflict that was caused by the CIA.</a:t>
            </a:r>
          </a:p>
          <a:p>
            <a:pPr marL="914400" lvl="1" indent="-457200">
              <a:buFont typeface="Wingdings" panose="05000000000000000000" pitchFamily="2" charset="2"/>
              <a:buChar char="Ø"/>
            </a:pPr>
            <a:r>
              <a:rPr lang="en-US" sz="2800" cap="all" dirty="0">
                <a:solidFill>
                  <a:schemeClr val="bg1"/>
                </a:solidFill>
              </a:rPr>
              <a:t>August 5, 1964 appeared before Congress to gain approval for going to war. He got it. After vote, Johnson said to his undersecretary of state “Hell, those stupid sailors were just shooting at flying fish.” He used Vietnamese sailors shooting at fish as the hostel act against the USA. Over 50,000 USA soldier deaths.</a:t>
            </a:r>
          </a:p>
        </p:txBody>
      </p:sp>
    </p:spTree>
    <p:extLst>
      <p:ext uri="{BB962C8B-B14F-4D97-AF65-F5344CB8AC3E}">
        <p14:creationId xmlns:p14="http://schemas.microsoft.com/office/powerpoint/2010/main" val="4239532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3108543"/>
          </a:xfrm>
          <a:prstGeom prst="rect">
            <a:avLst/>
          </a:prstGeom>
          <a:noFill/>
        </p:spPr>
        <p:txBody>
          <a:bodyPr wrap="square" rtlCol="0">
            <a:spAutoFit/>
          </a:bodyPr>
          <a:lstStyle/>
          <a:p>
            <a:r>
              <a:rPr lang="en-US" sz="2800" cap="all" dirty="0">
                <a:solidFill>
                  <a:schemeClr val="bg1"/>
                </a:solidFill>
              </a:rPr>
              <a:t>1960 - 1970</a:t>
            </a:r>
          </a:p>
          <a:p>
            <a:pPr marL="457200" indent="-457200">
              <a:buFont typeface="Wingdings" panose="05000000000000000000" pitchFamily="2" charset="2"/>
              <a:buChar char="Ø"/>
            </a:pPr>
            <a:r>
              <a:rPr lang="en-US" sz="2800" cap="all" dirty="0">
                <a:solidFill>
                  <a:schemeClr val="bg1"/>
                </a:solidFill>
              </a:rPr>
              <a:t>Lyndon B. Johnson</a:t>
            </a:r>
          </a:p>
          <a:p>
            <a:pPr marL="914400" lvl="1" indent="-457200">
              <a:buFont typeface="Wingdings" panose="05000000000000000000" pitchFamily="2" charset="2"/>
              <a:buChar char="Ø"/>
            </a:pPr>
            <a:r>
              <a:rPr lang="en-US" sz="2800" cap="all" dirty="0">
                <a:solidFill>
                  <a:schemeClr val="bg1"/>
                </a:solidFill>
              </a:rPr>
              <a:t>Rules of Engagement – US Chemical warfare, could not shoot unless shot upon and could not pursue the enemy into Laos or Cambodia. Bombers could not bomb strategic sites as determined by the Joint Chiefs of Staff. Could not bomb Viet Cong missile sites still under construction. </a:t>
            </a:r>
          </a:p>
        </p:txBody>
      </p:sp>
    </p:spTree>
    <p:extLst>
      <p:ext uri="{BB962C8B-B14F-4D97-AF65-F5344CB8AC3E}">
        <p14:creationId xmlns:p14="http://schemas.microsoft.com/office/powerpoint/2010/main" val="29050802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4708981"/>
          </a:xfrm>
          <a:prstGeom prst="rect">
            <a:avLst/>
          </a:prstGeom>
          <a:noFill/>
        </p:spPr>
        <p:txBody>
          <a:bodyPr wrap="square" rtlCol="0">
            <a:spAutoFit/>
          </a:bodyPr>
          <a:lstStyle/>
          <a:p>
            <a:r>
              <a:rPr lang="en-US" sz="2800" cap="all" dirty="0">
                <a:solidFill>
                  <a:schemeClr val="bg1"/>
                </a:solidFill>
              </a:rPr>
              <a:t>1960 - 1970</a:t>
            </a:r>
          </a:p>
          <a:p>
            <a:pPr marL="457200" indent="-457200">
              <a:buFont typeface="Wingdings" panose="05000000000000000000" pitchFamily="2" charset="2"/>
              <a:buChar char="Ø"/>
            </a:pPr>
            <a:r>
              <a:rPr lang="en-US" sz="2800" cap="all" dirty="0">
                <a:solidFill>
                  <a:schemeClr val="bg1"/>
                </a:solidFill>
              </a:rPr>
              <a:t>Lyndon B. Johnson</a:t>
            </a:r>
          </a:p>
          <a:p>
            <a:pPr marL="914400" lvl="1" indent="-457200">
              <a:buFont typeface="Wingdings" panose="05000000000000000000" pitchFamily="2" charset="2"/>
              <a:buChar char="Ø"/>
            </a:pPr>
            <a:r>
              <a:rPr lang="en-US" sz="2400" cap="all" dirty="0">
                <a:solidFill>
                  <a:schemeClr val="bg1"/>
                </a:solidFill>
              </a:rPr>
              <a:t>Russia supplied 85% of the Viet Cong military equipment. Johnson Administration, US Department of Defense and the Pentagon sent Rockefeller to meet Khrushchev in Moscow to draft a trade agreement that would extend the most favored nation status within the Soviet Communist Bloc. This determined strategic and non-strategic items and allowed all non-strategic items to be used as weapons of war.</a:t>
            </a:r>
          </a:p>
          <a:p>
            <a:pPr marL="914400" lvl="1" indent="-457200">
              <a:buFont typeface="Wingdings" panose="05000000000000000000" pitchFamily="2" charset="2"/>
              <a:buChar char="Ø"/>
            </a:pPr>
            <a:r>
              <a:rPr lang="en-US" sz="2400" cap="all" dirty="0">
                <a:solidFill>
                  <a:schemeClr val="bg1"/>
                </a:solidFill>
              </a:rPr>
              <a:t>Rockefellers became the principal benefactor of this bloody agreement. Rockefellers setup with the House of Rothschild the International Basic Economic Corporation building rubber goods plants and aluminum for the Vietnam People’s Air Force that were bombing American forces.</a:t>
            </a:r>
            <a:r>
              <a:rPr lang="en-US" sz="2800" cap="all" dirty="0">
                <a:solidFill>
                  <a:schemeClr val="bg1"/>
                </a:solidFill>
              </a:rPr>
              <a:t> </a:t>
            </a:r>
          </a:p>
        </p:txBody>
      </p:sp>
    </p:spTree>
    <p:extLst>
      <p:ext uri="{BB962C8B-B14F-4D97-AF65-F5344CB8AC3E}">
        <p14:creationId xmlns:p14="http://schemas.microsoft.com/office/powerpoint/2010/main" val="1376542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4647426"/>
          </a:xfrm>
          <a:prstGeom prst="rect">
            <a:avLst/>
          </a:prstGeom>
          <a:noFill/>
        </p:spPr>
        <p:txBody>
          <a:bodyPr wrap="square" rtlCol="0">
            <a:spAutoFit/>
          </a:bodyPr>
          <a:lstStyle/>
          <a:p>
            <a:r>
              <a:rPr lang="en-US" sz="2800" cap="all" dirty="0">
                <a:solidFill>
                  <a:schemeClr val="bg1"/>
                </a:solidFill>
              </a:rPr>
              <a:t>1960 - 1970</a:t>
            </a:r>
          </a:p>
          <a:p>
            <a:pPr marL="457200" indent="-457200">
              <a:buFont typeface="Wingdings" panose="05000000000000000000" pitchFamily="2" charset="2"/>
              <a:buChar char="Ø"/>
            </a:pPr>
            <a:r>
              <a:rPr lang="en-US" sz="2800" cap="all" dirty="0">
                <a:solidFill>
                  <a:schemeClr val="bg1"/>
                </a:solidFill>
              </a:rPr>
              <a:t>Lyndon B. Johnson</a:t>
            </a:r>
          </a:p>
          <a:p>
            <a:pPr marL="914400" lvl="1" indent="-457200">
              <a:buFont typeface="Wingdings" panose="05000000000000000000" pitchFamily="2" charset="2"/>
              <a:buChar char="Ø"/>
            </a:pPr>
            <a:r>
              <a:rPr lang="en-US" sz="2400" cap="all" dirty="0">
                <a:solidFill>
                  <a:schemeClr val="bg1"/>
                </a:solidFill>
              </a:rPr>
              <a:t>The real reason of the Vietnam war was the fact that the CIA wanted the poppy crops which needed more production to fund their secret operations. By 1958, the opium trade in Southeast Asia became so brisk that a second drug-supply line was established by the CIA.</a:t>
            </a:r>
          </a:p>
          <a:p>
            <a:pPr marL="914400" lvl="1" indent="-457200">
              <a:buFont typeface="Wingdings" panose="05000000000000000000" pitchFamily="2" charset="2"/>
              <a:buChar char="Ø"/>
            </a:pPr>
            <a:r>
              <a:rPr lang="en-US" sz="2400" cap="all" dirty="0">
                <a:solidFill>
                  <a:schemeClr val="bg1"/>
                </a:solidFill>
              </a:rPr>
              <a:t>In 1967, Theodore </a:t>
            </a:r>
            <a:r>
              <a:rPr lang="en-US" sz="2400" cap="all" dirty="0" err="1">
                <a:solidFill>
                  <a:schemeClr val="bg1"/>
                </a:solidFill>
              </a:rPr>
              <a:t>Shackley</a:t>
            </a:r>
            <a:r>
              <a:rPr lang="en-US" sz="2400" cap="all" dirty="0">
                <a:solidFill>
                  <a:schemeClr val="bg1"/>
                </a:solidFill>
              </a:rPr>
              <a:t> and Thomas Clines became the CIA operatives assigned to establish the heroin refineries with the aid of the Corsican Mafia who permeated Saigon’s underworld. </a:t>
            </a:r>
          </a:p>
          <a:p>
            <a:pPr marL="914400" lvl="1" indent="-457200">
              <a:buFont typeface="Wingdings" panose="05000000000000000000" pitchFamily="2" charset="2"/>
              <a:buChar char="Ø"/>
            </a:pPr>
            <a:r>
              <a:rPr lang="en-US" sz="2400" cap="all" dirty="0">
                <a:solidFill>
                  <a:schemeClr val="bg1"/>
                </a:solidFill>
              </a:rPr>
              <a:t>By 1970 the US had over 500,000 heroin addicts - $12 Billion dollar industry at that time.</a:t>
            </a:r>
          </a:p>
          <a:p>
            <a:pPr marL="914400" lvl="1" indent="-457200">
              <a:buFont typeface="Wingdings" panose="05000000000000000000" pitchFamily="2" charset="2"/>
              <a:buChar char="Ø"/>
            </a:pPr>
            <a:r>
              <a:rPr lang="en-US" sz="2400" cap="all" dirty="0">
                <a:solidFill>
                  <a:schemeClr val="bg1"/>
                </a:solidFill>
              </a:rPr>
              <a:t>Cash was laundered through the Vatican bank.</a:t>
            </a:r>
          </a:p>
        </p:txBody>
      </p:sp>
    </p:spTree>
    <p:extLst>
      <p:ext uri="{BB962C8B-B14F-4D97-AF65-F5344CB8AC3E}">
        <p14:creationId xmlns:p14="http://schemas.microsoft.com/office/powerpoint/2010/main" val="3837319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3170099"/>
          </a:xfrm>
          <a:prstGeom prst="rect">
            <a:avLst/>
          </a:prstGeom>
          <a:noFill/>
        </p:spPr>
        <p:txBody>
          <a:bodyPr wrap="square" rtlCol="0">
            <a:spAutoFit/>
          </a:bodyPr>
          <a:lstStyle/>
          <a:p>
            <a:r>
              <a:rPr lang="en-US" sz="2800" cap="all" dirty="0">
                <a:solidFill>
                  <a:schemeClr val="bg1"/>
                </a:solidFill>
              </a:rPr>
              <a:t>1960 - 1970</a:t>
            </a:r>
          </a:p>
          <a:p>
            <a:pPr marL="457200" indent="-457200">
              <a:buFont typeface="Wingdings" panose="05000000000000000000" pitchFamily="2" charset="2"/>
              <a:buChar char="Ø"/>
            </a:pPr>
            <a:r>
              <a:rPr lang="en-US" sz="2800" cap="all" dirty="0">
                <a:solidFill>
                  <a:schemeClr val="bg1"/>
                </a:solidFill>
              </a:rPr>
              <a:t>Lyndon B. Johnson</a:t>
            </a:r>
          </a:p>
          <a:p>
            <a:pPr marL="914400" lvl="1" indent="-457200">
              <a:buFont typeface="Wingdings" panose="05000000000000000000" pitchFamily="2" charset="2"/>
              <a:buChar char="Ø"/>
            </a:pPr>
            <a:r>
              <a:rPr lang="en-US" sz="2400" cap="all" dirty="0">
                <a:solidFill>
                  <a:schemeClr val="bg1"/>
                </a:solidFill>
              </a:rPr>
              <a:t>Johnson Act preventing churches from speaking out. Information about our government was being released by returning soldiers and whistleblowers that Johnson needed to put a lid on anyone that could create chaos. </a:t>
            </a:r>
          </a:p>
          <a:p>
            <a:pPr marL="914400" lvl="1" indent="-457200">
              <a:buFont typeface="Wingdings" panose="05000000000000000000" pitchFamily="2" charset="2"/>
              <a:buChar char="Ø"/>
            </a:pPr>
            <a:r>
              <a:rPr lang="en-US" sz="2400" cap="all" dirty="0">
                <a:solidFill>
                  <a:schemeClr val="bg1"/>
                </a:solidFill>
              </a:rPr>
              <a:t>The push for immigration to diversify the US population lead to the Civil Rights Act of 1964, the Immigration and Naturalization Act of 1965</a:t>
            </a:r>
          </a:p>
        </p:txBody>
      </p:sp>
    </p:spTree>
    <p:extLst>
      <p:ext uri="{BB962C8B-B14F-4D97-AF65-F5344CB8AC3E}">
        <p14:creationId xmlns:p14="http://schemas.microsoft.com/office/powerpoint/2010/main" val="3641568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4832092"/>
          </a:xfrm>
          <a:prstGeom prst="rect">
            <a:avLst/>
          </a:prstGeom>
          <a:noFill/>
        </p:spPr>
        <p:txBody>
          <a:bodyPr wrap="square" rtlCol="0">
            <a:spAutoFit/>
          </a:bodyPr>
          <a:lstStyle/>
          <a:p>
            <a:r>
              <a:rPr lang="en-US" sz="2800" cap="all" dirty="0">
                <a:solidFill>
                  <a:schemeClr val="bg1"/>
                </a:solidFill>
              </a:rPr>
              <a:t>1960 - 1970</a:t>
            </a:r>
          </a:p>
          <a:p>
            <a:pPr marL="457200" indent="-457200">
              <a:buFont typeface="Wingdings" panose="05000000000000000000" pitchFamily="2" charset="2"/>
              <a:buChar char="Ø"/>
            </a:pPr>
            <a:r>
              <a:rPr lang="en-US" sz="2800" cap="all" dirty="0">
                <a:solidFill>
                  <a:schemeClr val="bg1"/>
                </a:solidFill>
              </a:rPr>
              <a:t>Richard Nixon</a:t>
            </a:r>
          </a:p>
          <a:p>
            <a:pPr marL="914400" lvl="1" indent="-457200">
              <a:buFont typeface="Wingdings" panose="05000000000000000000" pitchFamily="2" charset="2"/>
              <a:buChar char="Ø"/>
            </a:pPr>
            <a:r>
              <a:rPr lang="en-US" sz="2800" cap="all" dirty="0">
                <a:solidFill>
                  <a:schemeClr val="bg1"/>
                </a:solidFill>
              </a:rPr>
              <a:t>Created the Commission on Population Growth and the America Future and appointed John D. Rockefeller III as its chairman. Commission’s first report was about abortion making funds available and follow the guideline of New York. </a:t>
            </a:r>
          </a:p>
          <a:p>
            <a:pPr marL="914400" lvl="1" indent="-457200">
              <a:buFont typeface="Wingdings" panose="05000000000000000000" pitchFamily="2" charset="2"/>
              <a:buChar char="Ø"/>
            </a:pPr>
            <a:r>
              <a:rPr lang="en-US" sz="2800" cap="all" dirty="0">
                <a:solidFill>
                  <a:schemeClr val="bg1"/>
                </a:solidFill>
              </a:rPr>
              <a:t>1971 Planned Parenthood was formed with the financial support of the Rockefeller Brothers Fund. Designed to perform 10,000 abortions a year for an average fee of $80 provided by Medicare. By 2017, 59,115,995 babies had been aborted.</a:t>
            </a:r>
          </a:p>
          <a:p>
            <a:pPr marL="914400" lvl="1" indent="-457200">
              <a:buFont typeface="Wingdings" panose="05000000000000000000" pitchFamily="2" charset="2"/>
              <a:buChar char="Ø"/>
            </a:pPr>
            <a:r>
              <a:rPr lang="en-US" sz="2800" cap="all" dirty="0">
                <a:solidFill>
                  <a:schemeClr val="bg1"/>
                </a:solidFill>
              </a:rPr>
              <a:t>Islam populations drastically grew in the United States. </a:t>
            </a:r>
          </a:p>
        </p:txBody>
      </p:sp>
    </p:spTree>
    <p:extLst>
      <p:ext uri="{BB962C8B-B14F-4D97-AF65-F5344CB8AC3E}">
        <p14:creationId xmlns:p14="http://schemas.microsoft.com/office/powerpoint/2010/main" val="172430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4401205"/>
          </a:xfrm>
          <a:prstGeom prst="rect">
            <a:avLst/>
          </a:prstGeom>
          <a:noFill/>
        </p:spPr>
        <p:txBody>
          <a:bodyPr wrap="square" rtlCol="0">
            <a:spAutoFit/>
          </a:bodyPr>
          <a:lstStyle/>
          <a:p>
            <a:r>
              <a:rPr lang="en-US" sz="2800" cap="all" dirty="0">
                <a:solidFill>
                  <a:schemeClr val="bg1"/>
                </a:solidFill>
              </a:rPr>
              <a:t>1960 - 1970</a:t>
            </a:r>
          </a:p>
          <a:p>
            <a:pPr marL="457200" indent="-457200">
              <a:buFont typeface="Wingdings" panose="05000000000000000000" pitchFamily="2" charset="2"/>
              <a:buChar char="Ø"/>
            </a:pPr>
            <a:r>
              <a:rPr lang="en-US" sz="2800" cap="all" dirty="0">
                <a:solidFill>
                  <a:schemeClr val="bg1"/>
                </a:solidFill>
              </a:rPr>
              <a:t>Richard Nixon</a:t>
            </a:r>
          </a:p>
          <a:p>
            <a:pPr marL="914400" lvl="1" indent="-457200">
              <a:buFont typeface="Wingdings" panose="05000000000000000000" pitchFamily="2" charset="2"/>
              <a:buChar char="Ø"/>
            </a:pPr>
            <a:r>
              <a:rPr lang="en-US" sz="2800" cap="all" dirty="0">
                <a:solidFill>
                  <a:schemeClr val="bg1"/>
                </a:solidFill>
              </a:rPr>
              <a:t>July 1971 Kissinger negotiated a favored nations status with China allowing Chinese goods to flow freely into USA. Funds for this activity came from IMF and the World Bank. This shifted the manufacturing focus from USA to China. </a:t>
            </a:r>
          </a:p>
          <a:p>
            <a:pPr marL="914400" lvl="1" indent="-457200">
              <a:buFont typeface="Wingdings" panose="05000000000000000000" pitchFamily="2" charset="2"/>
              <a:buChar char="Ø"/>
            </a:pPr>
            <a:r>
              <a:rPr lang="en-US" sz="2800" cap="all" dirty="0">
                <a:solidFill>
                  <a:schemeClr val="bg1"/>
                </a:solidFill>
              </a:rPr>
              <a:t>Kissinger negotiated same favored nations status’ with India and Pakistan. By 2010 fifty thousand manufacturing plants in the US had left. </a:t>
            </a:r>
          </a:p>
          <a:p>
            <a:pPr marL="914400" lvl="1" indent="-457200">
              <a:buFont typeface="Wingdings" panose="05000000000000000000" pitchFamily="2" charset="2"/>
              <a:buChar char="Ø"/>
            </a:pPr>
            <a:endParaRPr lang="en-US" sz="2800" cap="all" dirty="0">
              <a:solidFill>
                <a:schemeClr val="bg1"/>
              </a:solidFill>
            </a:endParaRPr>
          </a:p>
        </p:txBody>
      </p:sp>
    </p:spTree>
    <p:extLst>
      <p:ext uri="{BB962C8B-B14F-4D97-AF65-F5344CB8AC3E}">
        <p14:creationId xmlns:p14="http://schemas.microsoft.com/office/powerpoint/2010/main" val="29668922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3108543"/>
          </a:xfrm>
          <a:prstGeom prst="rect">
            <a:avLst/>
          </a:prstGeom>
          <a:noFill/>
        </p:spPr>
        <p:txBody>
          <a:bodyPr wrap="square" rtlCol="0">
            <a:spAutoFit/>
          </a:bodyPr>
          <a:lstStyle/>
          <a:p>
            <a:r>
              <a:rPr lang="en-US" sz="2800" cap="all" dirty="0">
                <a:solidFill>
                  <a:schemeClr val="bg1"/>
                </a:solidFill>
              </a:rPr>
              <a:t>1980 - 1990</a:t>
            </a:r>
          </a:p>
          <a:p>
            <a:pPr marL="457200" indent="-457200">
              <a:buFont typeface="Wingdings" panose="05000000000000000000" pitchFamily="2" charset="2"/>
              <a:buChar char="Ø"/>
            </a:pPr>
            <a:r>
              <a:rPr lang="en-US" sz="2800" cap="all" dirty="0">
                <a:solidFill>
                  <a:schemeClr val="bg1"/>
                </a:solidFill>
              </a:rPr>
              <a:t>January 1, 1994 NAFTA developed by the Council on the Americas setup and funded by David Rockefeller in 1965.</a:t>
            </a:r>
          </a:p>
          <a:p>
            <a:pPr marL="457200" indent="-457200">
              <a:buFont typeface="Wingdings" panose="05000000000000000000" pitchFamily="2" charset="2"/>
              <a:buChar char="Ø"/>
            </a:pPr>
            <a:r>
              <a:rPr lang="en-US" sz="2800" cap="all" dirty="0">
                <a:solidFill>
                  <a:schemeClr val="bg1"/>
                </a:solidFill>
              </a:rPr>
              <a:t>January 1, 1995 WTO came into being. Setup to integrate nations into the New World Order controlled by the House of Rockefeller. A final step in creating the New World Order. </a:t>
            </a:r>
          </a:p>
          <a:p>
            <a:pPr marL="457200" indent="-457200">
              <a:buFont typeface="Wingdings" panose="05000000000000000000" pitchFamily="2" charset="2"/>
              <a:buChar char="Ø"/>
            </a:pPr>
            <a:r>
              <a:rPr lang="en-US" sz="2800" cap="all" dirty="0">
                <a:solidFill>
                  <a:schemeClr val="bg1"/>
                </a:solidFill>
              </a:rPr>
              <a:t>Clinton entered the arms and heroin trade in the Oval office. </a:t>
            </a:r>
          </a:p>
        </p:txBody>
      </p:sp>
    </p:spTree>
    <p:extLst>
      <p:ext uri="{BB962C8B-B14F-4D97-AF65-F5344CB8AC3E}">
        <p14:creationId xmlns:p14="http://schemas.microsoft.com/office/powerpoint/2010/main" val="23965524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4832092"/>
          </a:xfrm>
          <a:prstGeom prst="rect">
            <a:avLst/>
          </a:prstGeom>
          <a:noFill/>
        </p:spPr>
        <p:txBody>
          <a:bodyPr wrap="square" rtlCol="0">
            <a:spAutoFit/>
          </a:bodyPr>
          <a:lstStyle/>
          <a:p>
            <a:r>
              <a:rPr lang="en-US" sz="2800" cap="all" dirty="0">
                <a:solidFill>
                  <a:schemeClr val="bg1"/>
                </a:solidFill>
              </a:rPr>
              <a:t>ROAD TO SEPTEMBER 11, 2001</a:t>
            </a:r>
          </a:p>
          <a:p>
            <a:pPr marL="457200" indent="-457200">
              <a:buFont typeface="Wingdings" panose="05000000000000000000" pitchFamily="2" charset="2"/>
              <a:buChar char="Ø"/>
            </a:pPr>
            <a:r>
              <a:rPr lang="en-US" sz="2800" cap="all" dirty="0">
                <a:solidFill>
                  <a:schemeClr val="bg1"/>
                </a:solidFill>
              </a:rPr>
              <a:t>Heroin the most valuable trade resources. No white powder no black ops. </a:t>
            </a:r>
          </a:p>
          <a:p>
            <a:pPr marL="457200" indent="-457200">
              <a:buFont typeface="Wingdings" panose="05000000000000000000" pitchFamily="2" charset="2"/>
              <a:buChar char="Ø"/>
            </a:pPr>
            <a:r>
              <a:rPr lang="en-US" sz="2800" cap="all" dirty="0">
                <a:solidFill>
                  <a:schemeClr val="bg1"/>
                </a:solidFill>
              </a:rPr>
              <a:t>January 27, 2000 Mullah Omar and the leaders of the Taliban announced ban on their poppy production. Sent shock waves through America Intelligence. </a:t>
            </a:r>
          </a:p>
          <a:p>
            <a:pPr marL="457200" indent="-457200">
              <a:buFont typeface="Wingdings" panose="05000000000000000000" pitchFamily="2" charset="2"/>
              <a:buChar char="Ø"/>
            </a:pPr>
            <a:r>
              <a:rPr lang="en-US" sz="2800" cap="all" dirty="0">
                <a:solidFill>
                  <a:schemeClr val="bg1"/>
                </a:solidFill>
              </a:rPr>
              <a:t>1980’s heroin production went from 250 to 2,000 tons.</a:t>
            </a:r>
          </a:p>
          <a:p>
            <a:pPr marL="457200" indent="-457200">
              <a:buFont typeface="Wingdings" panose="05000000000000000000" pitchFamily="2" charset="2"/>
              <a:buChar char="Ø"/>
            </a:pPr>
            <a:r>
              <a:rPr lang="en-US" sz="2800" cap="all" dirty="0">
                <a:solidFill>
                  <a:schemeClr val="bg1"/>
                </a:solidFill>
              </a:rPr>
              <a:t>1990’s heroin production went from 2,000 to 4,000 tons.</a:t>
            </a:r>
          </a:p>
          <a:p>
            <a:pPr marL="457200" indent="-457200">
              <a:buFont typeface="Wingdings" panose="05000000000000000000" pitchFamily="2" charset="2"/>
              <a:buChar char="Ø"/>
            </a:pPr>
            <a:r>
              <a:rPr lang="en-US" sz="2800" cap="all" dirty="0">
                <a:solidFill>
                  <a:schemeClr val="bg1"/>
                </a:solidFill>
              </a:rPr>
              <a:t>In 2001 heroin production decreased from 4,000 to 81 tons. </a:t>
            </a:r>
          </a:p>
          <a:p>
            <a:pPr marL="457200" indent="-457200">
              <a:buFont typeface="Wingdings" panose="05000000000000000000" pitchFamily="2" charset="2"/>
              <a:buChar char="Ø"/>
            </a:pPr>
            <a:r>
              <a:rPr lang="en-US" sz="2800" cap="all" dirty="0">
                <a:solidFill>
                  <a:schemeClr val="bg1"/>
                </a:solidFill>
              </a:rPr>
              <a:t>Heroin production decrease had to be dealt with by the Military Industrial Complex.  </a:t>
            </a:r>
          </a:p>
        </p:txBody>
      </p:sp>
    </p:spTree>
    <p:extLst>
      <p:ext uri="{BB962C8B-B14F-4D97-AF65-F5344CB8AC3E}">
        <p14:creationId xmlns:p14="http://schemas.microsoft.com/office/powerpoint/2010/main" val="379680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F4C86D90-40EF-B415-6FF4-7A35E00C6CD4}"/>
              </a:ext>
            </a:extLst>
          </p:cNvPr>
          <p:cNvSpPr txBox="1"/>
          <p:nvPr/>
        </p:nvSpPr>
        <p:spPr>
          <a:xfrm>
            <a:off x="264939" y="1211437"/>
            <a:ext cx="11622261" cy="5632311"/>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solidFill>
                  <a:schemeClr val="bg1"/>
                </a:solidFill>
              </a:rPr>
              <a:t>MONEY CHANGERS (THE SYSTEM) ARE DIFFERENT THAN CHANGERS OF MONEY (THE BANKS)</a:t>
            </a:r>
          </a:p>
          <a:p>
            <a:pPr marL="342900" indent="-342900">
              <a:buFont typeface="Wingdings" panose="05000000000000000000" pitchFamily="2" charset="2"/>
              <a:buChar char="Ø"/>
            </a:pPr>
            <a:r>
              <a:rPr lang="en-US" sz="2400" b="1" dirty="0">
                <a:solidFill>
                  <a:schemeClr val="bg1"/>
                </a:solidFill>
              </a:rPr>
              <a:t>ROMAN EMPIRE COURT SYSTEM BANK OR BANKING SYSTEM GOES BACK TO GENESIS 6 AND MEANS BANCO – A BENCH FINANCAIL WARRANT FOR THE TRANSACTION OF A SOUL WHERE THE SOUL IS A COMMODITY. A STOCK OR BOND (BIRTH CERTIFCATE) OF A FUTURE FUND THAT IS MUTUAL (MUTUAL FUND). VALUED TODAY FOR $1M.</a:t>
            </a:r>
          </a:p>
          <a:p>
            <a:pPr marL="342900" indent="-342900">
              <a:buFont typeface="Wingdings" panose="05000000000000000000" pitchFamily="2" charset="2"/>
              <a:buChar char="Ø"/>
            </a:pPr>
            <a:r>
              <a:rPr lang="en-US" sz="2400" b="1" dirty="0">
                <a:solidFill>
                  <a:schemeClr val="bg1"/>
                </a:solidFill>
              </a:rPr>
              <a:t>A FINANCIAL CONVICT ACCORDING TO ROMAN LAW REPRESENTS A BANKER, WHO IS ALSO IDENTIFIED AS A FINANCIAL RAPER.</a:t>
            </a:r>
          </a:p>
          <a:p>
            <a:pPr marL="342900" indent="-342900">
              <a:buFont typeface="Wingdings" panose="05000000000000000000" pitchFamily="2" charset="2"/>
              <a:buChar char="Ø"/>
            </a:pPr>
            <a:r>
              <a:rPr lang="en-US" sz="2400" b="1" cap="all" dirty="0">
                <a:solidFill>
                  <a:schemeClr val="bg1"/>
                </a:solidFill>
              </a:rPr>
              <a:t>a second Roman translation of the term Banking and transaction is the Roman term SENTENTIA which means thought all the way of processing a transaction or a soul .</a:t>
            </a:r>
          </a:p>
          <a:p>
            <a:pPr marL="342900" indent="-342900">
              <a:buFont typeface="Wingdings" panose="05000000000000000000" pitchFamily="2" charset="2"/>
              <a:buChar char="Ø"/>
            </a:pPr>
            <a:r>
              <a:rPr lang="en-US" sz="2400" b="1" cap="all" dirty="0">
                <a:solidFill>
                  <a:schemeClr val="bg1"/>
                </a:solidFill>
              </a:rPr>
              <a:t>the term transaction is also a Roman term meaning repossessing the soul, THE FORECLOSURE of a soul OR the summoning of a soul which also is a Roman code term called ANTI-CHRIST which means a code of emotional reaction which is a Roman phrase meaning a run on the bank.</a:t>
            </a:r>
          </a:p>
        </p:txBody>
      </p:sp>
    </p:spTree>
    <p:extLst>
      <p:ext uri="{BB962C8B-B14F-4D97-AF65-F5344CB8AC3E}">
        <p14:creationId xmlns:p14="http://schemas.microsoft.com/office/powerpoint/2010/main" val="28439970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3539430"/>
          </a:xfrm>
          <a:prstGeom prst="rect">
            <a:avLst/>
          </a:prstGeom>
          <a:noFill/>
        </p:spPr>
        <p:txBody>
          <a:bodyPr wrap="square" rtlCol="0">
            <a:spAutoFit/>
          </a:bodyPr>
          <a:lstStyle/>
          <a:p>
            <a:r>
              <a:rPr lang="en-US" sz="2800" cap="all" dirty="0">
                <a:solidFill>
                  <a:schemeClr val="bg1"/>
                </a:solidFill>
              </a:rPr>
              <a:t>ROAD TO SEPTEMBER 11, 2001</a:t>
            </a:r>
          </a:p>
          <a:p>
            <a:pPr marL="457200" indent="-457200">
              <a:buFont typeface="Wingdings" panose="05000000000000000000" pitchFamily="2" charset="2"/>
              <a:buChar char="Ø"/>
            </a:pPr>
            <a:r>
              <a:rPr lang="en-US" sz="2800" cap="all" dirty="0">
                <a:solidFill>
                  <a:schemeClr val="bg1"/>
                </a:solidFill>
              </a:rPr>
              <a:t>House of Rockefeller was taking a hit on oil and needed a pipeline for its Union Oil Company and with the decrease of Heroin production the House of Rockefeller was very alarmed. It was the House of Rockefeller that funded the Taliban, gave them the weapons to overthrow the government and opened the flow of heroin trade. The pipeline could not take place unless they had control over the 1,040 mile stretch of land. </a:t>
            </a:r>
          </a:p>
        </p:txBody>
      </p:sp>
    </p:spTree>
    <p:extLst>
      <p:ext uri="{BB962C8B-B14F-4D97-AF65-F5344CB8AC3E}">
        <p14:creationId xmlns:p14="http://schemas.microsoft.com/office/powerpoint/2010/main" val="8215499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4401205"/>
          </a:xfrm>
          <a:prstGeom prst="rect">
            <a:avLst/>
          </a:prstGeom>
          <a:noFill/>
        </p:spPr>
        <p:txBody>
          <a:bodyPr wrap="square" rtlCol="0">
            <a:spAutoFit/>
          </a:bodyPr>
          <a:lstStyle/>
          <a:p>
            <a:r>
              <a:rPr lang="en-US" sz="2800" cap="all" dirty="0">
                <a:solidFill>
                  <a:schemeClr val="bg1"/>
                </a:solidFill>
              </a:rPr>
              <a:t>ROAD TO SEPTEMBER 11, 2001</a:t>
            </a:r>
          </a:p>
          <a:p>
            <a:pPr marL="457200" indent="-457200">
              <a:buFont typeface="Wingdings" panose="05000000000000000000" pitchFamily="2" charset="2"/>
              <a:buChar char="Ø"/>
            </a:pPr>
            <a:r>
              <a:rPr lang="en-US" sz="2800" cap="all" dirty="0">
                <a:solidFill>
                  <a:schemeClr val="bg1"/>
                </a:solidFill>
              </a:rPr>
              <a:t>1998 the American power elite had to setup a more cooperative government in Kabul. It was here that the plot to have a terrorist attack on America and blame Bin Laden. They had to build the frame of the plot. August 7 US embassies in Kenya and Tanzania. August 20, Clinton sent cruise missiles to Afghanistan. Bill Clinton addressed the nation in the Oval office naming Osama Bin Laden as the person responsible of these attacks and that new attacks were in the works.  The truth came out about the false flag bombings but MSM would not cover. </a:t>
            </a:r>
          </a:p>
        </p:txBody>
      </p:sp>
    </p:spTree>
    <p:extLst>
      <p:ext uri="{BB962C8B-B14F-4D97-AF65-F5344CB8AC3E}">
        <p14:creationId xmlns:p14="http://schemas.microsoft.com/office/powerpoint/2010/main" val="39933529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5693866"/>
          </a:xfrm>
          <a:prstGeom prst="rect">
            <a:avLst/>
          </a:prstGeom>
          <a:noFill/>
        </p:spPr>
        <p:txBody>
          <a:bodyPr wrap="square" rtlCol="0">
            <a:spAutoFit/>
          </a:bodyPr>
          <a:lstStyle/>
          <a:p>
            <a:r>
              <a:rPr lang="en-US" sz="2800" cap="all" dirty="0">
                <a:solidFill>
                  <a:schemeClr val="bg1"/>
                </a:solidFill>
              </a:rPr>
              <a:t>ROAD TO SEPTEMBER 11, 2001</a:t>
            </a:r>
          </a:p>
          <a:p>
            <a:pPr marL="457200" indent="-457200">
              <a:buFont typeface="Wingdings" panose="05000000000000000000" pitchFamily="2" charset="2"/>
              <a:buChar char="Ø"/>
            </a:pPr>
            <a:r>
              <a:rPr lang="en-US" sz="2800" cap="all" dirty="0">
                <a:solidFill>
                  <a:schemeClr val="bg1"/>
                </a:solidFill>
              </a:rPr>
              <a:t>The bombing of the US Embassies was carried out by Ali A. Mohamed, an American who had an impeccable US military record trained at Fort Bragg and worked as an instructor at the Kennedy Special Warfare Center and School until 1989. CIA and Clinton Administration used the MSM to lay the ground work that Mohamed was a double agent for Al-Qaeda. In fact, Mohamed was CIA agent in East Africa and Kenya.</a:t>
            </a:r>
          </a:p>
          <a:p>
            <a:pPr marL="457200" indent="-457200">
              <a:buFont typeface="Wingdings" panose="05000000000000000000" pitchFamily="2" charset="2"/>
              <a:buChar char="Ø"/>
            </a:pPr>
            <a:r>
              <a:rPr lang="en-US" sz="2800" cap="all" dirty="0">
                <a:solidFill>
                  <a:schemeClr val="bg1"/>
                </a:solidFill>
              </a:rPr>
              <a:t>Rhodes dream took another shape when in August 1998 Amoco and BP merged putting the House of Rockefeller and the House of Rothschild as partners creating the largest oil company in the world. From this merger billion of dollars were then able to flow into joint military industrial interest. </a:t>
            </a:r>
          </a:p>
        </p:txBody>
      </p:sp>
    </p:spTree>
    <p:extLst>
      <p:ext uri="{BB962C8B-B14F-4D97-AF65-F5344CB8AC3E}">
        <p14:creationId xmlns:p14="http://schemas.microsoft.com/office/powerpoint/2010/main" val="34392808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5262979"/>
          </a:xfrm>
          <a:prstGeom prst="rect">
            <a:avLst/>
          </a:prstGeom>
          <a:noFill/>
        </p:spPr>
        <p:txBody>
          <a:bodyPr wrap="square" rtlCol="0">
            <a:spAutoFit/>
          </a:bodyPr>
          <a:lstStyle/>
          <a:p>
            <a:r>
              <a:rPr lang="en-US" sz="2800" cap="all" dirty="0">
                <a:solidFill>
                  <a:schemeClr val="bg1"/>
                </a:solidFill>
              </a:rPr>
              <a:t>ROAD TO SEPTEMBER 11, 2001</a:t>
            </a:r>
          </a:p>
          <a:p>
            <a:pPr marL="457200" indent="-457200">
              <a:buFont typeface="Wingdings" panose="05000000000000000000" pitchFamily="2" charset="2"/>
              <a:buChar char="Ø"/>
            </a:pPr>
            <a:r>
              <a:rPr lang="en-US" sz="2800" cap="all" dirty="0">
                <a:solidFill>
                  <a:schemeClr val="bg1"/>
                </a:solidFill>
              </a:rPr>
              <a:t>In June 1998 the Taliban struck a deal with the Saudi government to send Bin Laden there for jail with the Saudi protection against the US. Saudi Intelligence confided with Clinton Administration that this was a done deal. That was why Clinton sent the cruise missiles after the Embassies bombing to Afghanistan. He sent them a message and it worked. </a:t>
            </a:r>
          </a:p>
          <a:p>
            <a:pPr marL="457200" indent="-457200">
              <a:buFont typeface="Wingdings" panose="05000000000000000000" pitchFamily="2" charset="2"/>
              <a:buChar char="Ø"/>
            </a:pPr>
            <a:r>
              <a:rPr lang="en-US" sz="2800" cap="all" dirty="0">
                <a:solidFill>
                  <a:schemeClr val="bg1"/>
                </a:solidFill>
              </a:rPr>
              <a:t>The second step in setting up Afghanistan to be invaded was to place Hamid Karzai as the head of the interim Afghanistan government. He was a consultant and lobbyist for Unocal in its negotiations with Taliban and as a CIA operator he funneled money to Mullah Omar.</a:t>
            </a:r>
          </a:p>
        </p:txBody>
      </p:sp>
    </p:spTree>
    <p:extLst>
      <p:ext uri="{BB962C8B-B14F-4D97-AF65-F5344CB8AC3E}">
        <p14:creationId xmlns:p14="http://schemas.microsoft.com/office/powerpoint/2010/main" val="38198973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2246769"/>
          </a:xfrm>
          <a:prstGeom prst="rect">
            <a:avLst/>
          </a:prstGeom>
          <a:noFill/>
        </p:spPr>
        <p:txBody>
          <a:bodyPr wrap="square" rtlCol="0">
            <a:spAutoFit/>
          </a:bodyPr>
          <a:lstStyle/>
          <a:p>
            <a:r>
              <a:rPr lang="en-US" sz="2800" cap="all" dirty="0">
                <a:solidFill>
                  <a:schemeClr val="bg1"/>
                </a:solidFill>
              </a:rPr>
              <a:t>ROAD TO SEPTEMBER 11, 2001</a:t>
            </a:r>
          </a:p>
          <a:p>
            <a:pPr marL="457200" indent="-457200">
              <a:buFont typeface="Wingdings" panose="05000000000000000000" pitchFamily="2" charset="2"/>
              <a:buChar char="Ø"/>
            </a:pPr>
            <a:r>
              <a:rPr lang="en-US" sz="2800" cap="all" dirty="0">
                <a:solidFill>
                  <a:schemeClr val="bg1"/>
                </a:solidFill>
              </a:rPr>
              <a:t>The third and final step preparing for invasion was the creation of an incident of enormous proportion that would warrant the planned invasion. That incident came on September 11, 2001.  A war without end had now started.</a:t>
            </a:r>
          </a:p>
        </p:txBody>
      </p:sp>
    </p:spTree>
    <p:extLst>
      <p:ext uri="{BB962C8B-B14F-4D97-AF65-F5344CB8AC3E}">
        <p14:creationId xmlns:p14="http://schemas.microsoft.com/office/powerpoint/2010/main" val="41496799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5693866"/>
          </a:xfrm>
          <a:prstGeom prst="rect">
            <a:avLst/>
          </a:prstGeom>
          <a:noFill/>
        </p:spPr>
        <p:txBody>
          <a:bodyPr wrap="square" rtlCol="0">
            <a:spAutoFit/>
          </a:bodyPr>
          <a:lstStyle/>
          <a:p>
            <a:pPr marL="457200" indent="-457200">
              <a:buFont typeface="Wingdings" panose="05000000000000000000" pitchFamily="2" charset="2"/>
              <a:buChar char="Ø"/>
            </a:pPr>
            <a:r>
              <a:rPr lang="en-US" sz="2800" cap="all" dirty="0">
                <a:solidFill>
                  <a:schemeClr val="bg1"/>
                </a:solidFill>
              </a:rPr>
              <a:t>Our Legal System</a:t>
            </a:r>
          </a:p>
          <a:p>
            <a:pPr marL="914400" lvl="1" indent="-457200">
              <a:buFont typeface="Wingdings" panose="05000000000000000000" pitchFamily="2" charset="2"/>
              <a:buChar char="Ø"/>
            </a:pPr>
            <a:r>
              <a:rPr lang="en-US" sz="2800" cap="all" dirty="0">
                <a:solidFill>
                  <a:schemeClr val="bg1"/>
                </a:solidFill>
              </a:rPr>
              <a:t>American Bar Association is a corporate subsidiary of the British Crown</a:t>
            </a:r>
          </a:p>
          <a:p>
            <a:pPr marL="914400" lvl="1" indent="-457200">
              <a:buFont typeface="Wingdings" panose="05000000000000000000" pitchFamily="2" charset="2"/>
              <a:buChar char="Ø"/>
            </a:pPr>
            <a:r>
              <a:rPr lang="en-US" sz="2800" cap="all" dirty="0">
                <a:solidFill>
                  <a:schemeClr val="bg1"/>
                </a:solidFill>
              </a:rPr>
              <a:t>All US Licensed Attorneys work for and for the benefit of the British Crown</a:t>
            </a:r>
          </a:p>
          <a:p>
            <a:pPr marL="914400" lvl="1" indent="-457200">
              <a:buFont typeface="Wingdings" panose="05000000000000000000" pitchFamily="2" charset="2"/>
              <a:buChar char="Ø"/>
            </a:pPr>
            <a:r>
              <a:rPr lang="en-US" sz="2800" cap="all" dirty="0">
                <a:solidFill>
                  <a:schemeClr val="bg1"/>
                </a:solidFill>
              </a:rPr>
              <a:t>We have a two tiered legal system</a:t>
            </a:r>
          </a:p>
          <a:p>
            <a:pPr marL="1371600" lvl="2" indent="-457200">
              <a:buFont typeface="Wingdings" panose="05000000000000000000" pitchFamily="2" charset="2"/>
              <a:buChar char="Ø"/>
            </a:pPr>
            <a:r>
              <a:rPr lang="en-US" sz="2800" cap="all" dirty="0">
                <a:solidFill>
                  <a:schemeClr val="bg1"/>
                </a:solidFill>
              </a:rPr>
              <a:t>A Common Law system for entities not human</a:t>
            </a:r>
          </a:p>
          <a:p>
            <a:pPr marL="1371600" lvl="2" indent="-457200">
              <a:buFont typeface="Wingdings" panose="05000000000000000000" pitchFamily="2" charset="2"/>
              <a:buChar char="Ø"/>
            </a:pPr>
            <a:r>
              <a:rPr lang="en-US" sz="2800" cap="all" dirty="0">
                <a:solidFill>
                  <a:schemeClr val="bg1"/>
                </a:solidFill>
              </a:rPr>
              <a:t>A Maritime Law system for all humans.</a:t>
            </a:r>
          </a:p>
          <a:p>
            <a:pPr marL="457200" indent="-457200">
              <a:buFont typeface="Wingdings" panose="05000000000000000000" pitchFamily="2" charset="2"/>
              <a:buChar char="Ø"/>
            </a:pPr>
            <a:r>
              <a:rPr lang="en-US" sz="2800" cap="all" dirty="0">
                <a:solidFill>
                  <a:schemeClr val="bg1"/>
                </a:solidFill>
              </a:rPr>
              <a:t>Birth Certificate and Social Security Cards</a:t>
            </a:r>
          </a:p>
          <a:p>
            <a:pPr marL="914400" lvl="1" indent="-457200">
              <a:buFont typeface="Wingdings" panose="05000000000000000000" pitchFamily="2" charset="2"/>
              <a:buChar char="Ø"/>
            </a:pPr>
            <a:r>
              <a:rPr lang="en-US" sz="2800" cap="all" dirty="0">
                <a:solidFill>
                  <a:schemeClr val="bg1"/>
                </a:solidFill>
              </a:rPr>
              <a:t>Look at your naming convention. All Caps, Issued not under our Republic Constitution</a:t>
            </a:r>
          </a:p>
          <a:p>
            <a:pPr marL="914400" lvl="1" indent="-457200">
              <a:buFont typeface="Wingdings" panose="05000000000000000000" pitchFamily="2" charset="2"/>
              <a:buChar char="Ø"/>
            </a:pPr>
            <a:r>
              <a:rPr lang="en-US" sz="2800" cap="all" dirty="0">
                <a:solidFill>
                  <a:schemeClr val="bg1"/>
                </a:solidFill>
              </a:rPr>
              <a:t>Birth Certificates are sold to the Vatican bank placing each of us as slaves to the church</a:t>
            </a:r>
          </a:p>
        </p:txBody>
      </p:sp>
    </p:spTree>
    <p:extLst>
      <p:ext uri="{BB962C8B-B14F-4D97-AF65-F5344CB8AC3E}">
        <p14:creationId xmlns:p14="http://schemas.microsoft.com/office/powerpoint/2010/main" val="24346488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3"/>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WORLDS FINANCIAL SYSTEM – USA HISTORY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sp>
        <p:nvSpPr>
          <p:cNvPr id="7" name="TextBox 6">
            <a:extLst>
              <a:ext uri="{FF2B5EF4-FFF2-40B4-BE49-F238E27FC236}">
                <a16:creationId xmlns:a16="http://schemas.microsoft.com/office/drawing/2014/main" id="{836853FA-ECF9-EDA1-31C0-68196F4DD9F9}"/>
              </a:ext>
            </a:extLst>
          </p:cNvPr>
          <p:cNvSpPr txBox="1"/>
          <p:nvPr/>
        </p:nvSpPr>
        <p:spPr>
          <a:xfrm>
            <a:off x="252829" y="1303359"/>
            <a:ext cx="11939171" cy="4401205"/>
          </a:xfrm>
          <a:prstGeom prst="rect">
            <a:avLst/>
          </a:prstGeom>
          <a:noFill/>
        </p:spPr>
        <p:txBody>
          <a:bodyPr wrap="square" rtlCol="0">
            <a:spAutoFit/>
          </a:bodyPr>
          <a:lstStyle/>
          <a:p>
            <a:pPr marL="457200" indent="-457200">
              <a:buFont typeface="Wingdings" panose="05000000000000000000" pitchFamily="2" charset="2"/>
              <a:buChar char="Ø"/>
            </a:pPr>
            <a:r>
              <a:rPr lang="en-US" sz="2800" cap="all" dirty="0">
                <a:solidFill>
                  <a:schemeClr val="bg1"/>
                </a:solidFill>
              </a:rPr>
              <a:t>Ownership of Lands and Houses</a:t>
            </a:r>
          </a:p>
          <a:p>
            <a:pPr marL="914400" lvl="1" indent="-457200">
              <a:buFont typeface="Wingdings" panose="05000000000000000000" pitchFamily="2" charset="2"/>
              <a:buChar char="Ø"/>
            </a:pPr>
            <a:r>
              <a:rPr lang="en-US" sz="2800" cap="all" dirty="0">
                <a:solidFill>
                  <a:schemeClr val="bg1"/>
                </a:solidFill>
              </a:rPr>
              <a:t>10 Miles on each side of railroad track are not owned by anyone. This territory is own by the </a:t>
            </a:r>
            <a:r>
              <a:rPr lang="en-US" sz="2800" cap="all" dirty="0" err="1">
                <a:solidFill>
                  <a:schemeClr val="bg1"/>
                </a:solidFill>
              </a:rPr>
              <a:t>Passeur</a:t>
            </a:r>
            <a:r>
              <a:rPr lang="en-US" sz="2800" cap="all" dirty="0">
                <a:solidFill>
                  <a:schemeClr val="bg1"/>
                </a:solidFill>
              </a:rPr>
              <a:t> family.</a:t>
            </a:r>
          </a:p>
          <a:p>
            <a:pPr marL="914400" lvl="1" indent="-457200">
              <a:buFont typeface="Wingdings" panose="05000000000000000000" pitchFamily="2" charset="2"/>
              <a:buChar char="Ø"/>
            </a:pPr>
            <a:r>
              <a:rPr lang="en-US" sz="2800" cap="all" dirty="0">
                <a:solidFill>
                  <a:schemeClr val="bg1"/>
                </a:solidFill>
              </a:rPr>
              <a:t>We have Deeds of Use not Deeds of Ownership. </a:t>
            </a:r>
          </a:p>
          <a:p>
            <a:pPr marL="457200" indent="-457200">
              <a:buFont typeface="Wingdings" panose="05000000000000000000" pitchFamily="2" charset="2"/>
              <a:buChar char="Ø"/>
            </a:pPr>
            <a:r>
              <a:rPr lang="en-US" sz="2800" cap="all" dirty="0">
                <a:solidFill>
                  <a:schemeClr val="bg1"/>
                </a:solidFill>
              </a:rPr>
              <a:t>Funds paid into Internal revenue and Social Security are sitting in a trust account under your capital naming convention at the Federal Reserve in New York. These are your sovereign funds.</a:t>
            </a:r>
          </a:p>
          <a:p>
            <a:pPr marL="457200" indent="-457200">
              <a:buFont typeface="Wingdings" panose="05000000000000000000" pitchFamily="2" charset="2"/>
              <a:buChar char="Ø"/>
            </a:pPr>
            <a:endParaRPr lang="en-US" sz="2800" cap="all" dirty="0">
              <a:solidFill>
                <a:schemeClr val="bg1"/>
              </a:solidFill>
            </a:endParaRPr>
          </a:p>
          <a:p>
            <a:endParaRPr lang="en-US" sz="2800" cap="all" dirty="0">
              <a:solidFill>
                <a:schemeClr val="bg1"/>
              </a:solidFill>
            </a:endParaRPr>
          </a:p>
          <a:p>
            <a:pPr algn="ctr"/>
            <a:r>
              <a:rPr lang="en-US" sz="2800" cap="all" dirty="0">
                <a:solidFill>
                  <a:schemeClr val="bg1"/>
                </a:solidFill>
              </a:rPr>
              <a:t>WE ARE SLAVES!!</a:t>
            </a:r>
          </a:p>
        </p:txBody>
      </p:sp>
    </p:spTree>
    <p:extLst>
      <p:ext uri="{BB962C8B-B14F-4D97-AF65-F5344CB8AC3E}">
        <p14:creationId xmlns:p14="http://schemas.microsoft.com/office/powerpoint/2010/main" val="216702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3" name="Table 2">
            <a:extLst>
              <a:ext uri="{FF2B5EF4-FFF2-40B4-BE49-F238E27FC236}">
                <a16:creationId xmlns:a16="http://schemas.microsoft.com/office/drawing/2014/main" id="{C2772977-CB75-0686-554A-A4EC1A25B556}"/>
              </a:ext>
            </a:extLst>
          </p:cNvPr>
          <p:cNvGraphicFramePr>
            <a:graphicFrameLocks noGrp="1"/>
          </p:cNvGraphicFramePr>
          <p:nvPr>
            <p:extLst>
              <p:ext uri="{D42A27DB-BD31-4B8C-83A1-F6EECF244321}">
                <p14:modId xmlns:p14="http://schemas.microsoft.com/office/powerpoint/2010/main" val="1600747333"/>
              </p:ext>
            </p:extLst>
          </p:nvPr>
        </p:nvGraphicFramePr>
        <p:xfrm>
          <a:off x="1285875" y="1612900"/>
          <a:ext cx="9932286" cy="5034280"/>
        </p:xfrm>
        <a:graphic>
          <a:graphicData uri="http://schemas.openxmlformats.org/drawingml/2006/table">
            <a:tbl>
              <a:tblPr firstRow="1" bandRow="1">
                <a:tableStyleId>{5C22544A-7EE6-4342-B048-85BDC9FD1C3A}</a:tableStyleId>
              </a:tblPr>
              <a:tblGrid>
                <a:gridCol w="9932286">
                  <a:extLst>
                    <a:ext uri="{9D8B030D-6E8A-4147-A177-3AD203B41FA5}">
                      <a16:colId xmlns:a16="http://schemas.microsoft.com/office/drawing/2014/main" val="20000"/>
                    </a:ext>
                  </a:extLst>
                </a:gridCol>
              </a:tblGrid>
              <a:tr h="370840">
                <a:tc>
                  <a:txBody>
                    <a:bodyPr/>
                    <a:lstStyle/>
                    <a:p>
                      <a:pPr algn="ctr"/>
                      <a:r>
                        <a:rPr lang="en-US" sz="1600" dirty="0">
                          <a:solidFill>
                            <a:schemeClr val="bg1"/>
                          </a:solidFill>
                        </a:rPr>
                        <a:t>BANKING BEFORE</a:t>
                      </a:r>
                      <a:r>
                        <a:rPr lang="en-US" sz="1600" baseline="0" dirty="0">
                          <a:solidFill>
                            <a:schemeClr val="bg1"/>
                          </a:solidFill>
                        </a:rPr>
                        <a:t> CENTRAL BANKING SYSTEM</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370840">
                <a:tc>
                  <a:txBody>
                    <a:bodyPr/>
                    <a:lstStyle/>
                    <a:p>
                      <a:pPr marL="285750" indent="-285750">
                        <a:buFont typeface="Wingdings" pitchFamily="2" charset="2"/>
                        <a:buChar char="Ø"/>
                      </a:pPr>
                      <a:r>
                        <a:rPr lang="en-US" sz="1800" b="1" dirty="0">
                          <a:solidFill>
                            <a:schemeClr val="bg1"/>
                          </a:solidFill>
                        </a:rPr>
                        <a:t>Temples consecrated to the ancient gods were also the first banks in ancient Rome. Many temples, especially the ones situated in and around the various </a:t>
                      </a:r>
                      <a:r>
                        <a:rPr lang="en-US" sz="1800" b="1" dirty="0" err="1">
                          <a:solidFill>
                            <a:schemeClr val="bg1"/>
                          </a:solidFill>
                        </a:rPr>
                        <a:t>Fora</a:t>
                      </a:r>
                      <a:r>
                        <a:rPr lang="en-US" sz="1800" b="1" dirty="0">
                          <a:solidFill>
                            <a:schemeClr val="bg1"/>
                          </a:solidFill>
                        </a:rPr>
                        <a:t> (Forums), held in their basements State treasures and the money of wealthy Romans noting that other civilizations, for example in the Mesopotamian region and in ancient Greece, also used their temples to store treasure and money. </a:t>
                      </a:r>
                    </a:p>
                  </a:txBody>
                  <a:tcPr>
                    <a:solidFill>
                      <a:schemeClr val="tx1"/>
                    </a:solidFill>
                  </a:tcPr>
                </a:tc>
                <a:extLst>
                  <a:ext uri="{0D108BD9-81ED-4DB2-BD59-A6C34878D82A}">
                    <a16:rowId xmlns:a16="http://schemas.microsoft.com/office/drawing/2014/main" val="10001"/>
                  </a:ext>
                </a:extLst>
              </a:tr>
              <a:tr h="691049">
                <a:tc>
                  <a:txBody>
                    <a:bodyPr/>
                    <a:lstStyle/>
                    <a:p>
                      <a:pPr marL="285750" indent="-285750">
                        <a:buFont typeface="Wingdings" pitchFamily="2" charset="2"/>
                        <a:buChar char="Ø"/>
                      </a:pPr>
                      <a:r>
                        <a:rPr lang="en-US" sz="1800" b="1" dirty="0">
                          <a:solidFill>
                            <a:schemeClr val="bg1"/>
                          </a:solidFill>
                        </a:rPr>
                        <a:t>Priests (CHURCH) were therefore also bankers. They kept track of deposits, and they loaned money for an interest noting that they did not pay interest on deposits. They were involved in currency exchange and currency validation. They could also forgive a debt in its entirety</a:t>
                      </a:r>
                    </a:p>
                  </a:txBody>
                  <a:tcPr>
                    <a:solidFill>
                      <a:schemeClr val="tx1"/>
                    </a:solidFill>
                  </a:tcPr>
                </a:tc>
                <a:extLst>
                  <a:ext uri="{0D108BD9-81ED-4DB2-BD59-A6C34878D82A}">
                    <a16:rowId xmlns:a16="http://schemas.microsoft.com/office/drawing/2014/main" val="10002"/>
                  </a:ext>
                </a:extLst>
              </a:tr>
              <a:tr h="691049">
                <a:tc>
                  <a:txBody>
                    <a:bodyPr/>
                    <a:lstStyle/>
                    <a:p>
                      <a:pPr marL="285750" indent="-285750">
                        <a:buFont typeface="Wingdings" pitchFamily="2" charset="2"/>
                        <a:buChar char="Ø"/>
                      </a:pPr>
                      <a:r>
                        <a:rPr lang="en-US" sz="1800" b="1" dirty="0">
                          <a:solidFill>
                            <a:schemeClr val="bg1"/>
                          </a:solidFill>
                        </a:rPr>
                        <a:t>There were however other types of bankers in ancient Rome. The </a:t>
                      </a:r>
                      <a:r>
                        <a:rPr lang="en-US" sz="1800" b="1" dirty="0" err="1">
                          <a:solidFill>
                            <a:schemeClr val="bg1"/>
                          </a:solidFill>
                        </a:rPr>
                        <a:t>argentarii</a:t>
                      </a:r>
                      <a:r>
                        <a:rPr lang="en-US" sz="1800" b="1" dirty="0">
                          <a:solidFill>
                            <a:schemeClr val="bg1"/>
                          </a:solidFill>
                        </a:rPr>
                        <a:t> were money changers and their role became more important as commerce and trade expanded throughout the Mediterranean between the 3rd century BC to the 3rd century AD. The image of Jesus overthrowing the tables of the money changers in the temple in Jerusalem comes to mind. Money changers had shops and stalls in the Forum, not far from the large temples. The first money changers were actually called </a:t>
                      </a:r>
                      <a:r>
                        <a:rPr lang="en-US" sz="1800" b="1" dirty="0" err="1">
                          <a:solidFill>
                            <a:schemeClr val="bg1"/>
                          </a:solidFill>
                        </a:rPr>
                        <a:t>trapezites</a:t>
                      </a:r>
                      <a:r>
                        <a:rPr lang="en-US" sz="1800" b="1" dirty="0">
                          <a:solidFill>
                            <a:schemeClr val="bg1"/>
                          </a:solidFill>
                        </a:rPr>
                        <a:t> (from the Greek word </a:t>
                      </a:r>
                      <a:r>
                        <a:rPr lang="en-US" sz="1800" b="1" dirty="0" err="1">
                          <a:solidFill>
                            <a:schemeClr val="bg1"/>
                          </a:solidFill>
                        </a:rPr>
                        <a:t>trapeza</a:t>
                      </a:r>
                      <a:r>
                        <a:rPr lang="en-US" sz="1800" b="1" dirty="0">
                          <a:solidFill>
                            <a:schemeClr val="bg1"/>
                          </a:solidFill>
                        </a:rPr>
                        <a:t> which means counter). They were Greek bankers dealing with bank transactions in counting houses around the Forum, for example exchanging drachmas for sesterces or vice versa. Because Greek commerce in the Mediterranean was dominant at the beginning of the Roman Republic, they were the first bankers in Rome. </a:t>
                      </a:r>
                    </a:p>
                  </a:txBody>
                  <a:tcPr>
                    <a:solidFill>
                      <a:schemeClr val="tx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18985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684AC-5B32-153D-2B33-1CF072F73151}"/>
              </a:ext>
            </a:extLst>
          </p:cNvPr>
          <p:cNvPicPr>
            <a:picLocks noChangeAspect="1"/>
          </p:cNvPicPr>
          <p:nvPr/>
        </p:nvPicPr>
        <p:blipFill>
          <a:blip r:embed="rId2"/>
          <a:stretch>
            <a:fillRect/>
          </a:stretch>
        </p:blipFill>
        <p:spPr>
          <a:xfrm>
            <a:off x="0" y="0"/>
            <a:ext cx="1923488" cy="1122363"/>
          </a:xfrm>
          <a:prstGeom prst="rect">
            <a:avLst/>
          </a:prstGeom>
        </p:spPr>
      </p:pic>
      <p:sp>
        <p:nvSpPr>
          <p:cNvPr id="4" name="TextBox 3">
            <a:extLst>
              <a:ext uri="{FF2B5EF4-FFF2-40B4-BE49-F238E27FC236}">
                <a16:creationId xmlns:a16="http://schemas.microsoft.com/office/drawing/2014/main" id="{390F6F3A-B478-999F-F0AC-C5C75ED2DD2D}"/>
              </a:ext>
            </a:extLst>
          </p:cNvPr>
          <p:cNvSpPr txBox="1"/>
          <p:nvPr/>
        </p:nvSpPr>
        <p:spPr>
          <a:xfrm>
            <a:off x="1285875" y="764560"/>
            <a:ext cx="10731953" cy="523220"/>
          </a:xfrm>
          <a:prstGeom prst="rect">
            <a:avLst/>
          </a:prstGeom>
          <a:noFill/>
        </p:spPr>
        <p:txBody>
          <a:bodyPr wrap="square">
            <a:spAutoFit/>
          </a:bodyPr>
          <a:lstStyle/>
          <a:p>
            <a:r>
              <a:rPr lang="en-US" sz="2800" dirty="0">
                <a:solidFill>
                  <a:schemeClr val="bg1"/>
                </a:solidFill>
              </a:rPr>
              <a:t>THE BANKING CARTEL AND THE CENTRAL BANKING SYSTEM</a:t>
            </a:r>
          </a:p>
        </p:txBody>
      </p:sp>
      <p:sp>
        <p:nvSpPr>
          <p:cNvPr id="5" name="TextBox 4">
            <a:extLst>
              <a:ext uri="{FF2B5EF4-FFF2-40B4-BE49-F238E27FC236}">
                <a16:creationId xmlns:a16="http://schemas.microsoft.com/office/drawing/2014/main" id="{4D59F36A-512C-D935-A49E-CC127048DEBF}"/>
              </a:ext>
            </a:extLst>
          </p:cNvPr>
          <p:cNvSpPr txBox="1"/>
          <p:nvPr/>
        </p:nvSpPr>
        <p:spPr>
          <a:xfrm>
            <a:off x="9269418" y="191849"/>
            <a:ext cx="2343270" cy="369332"/>
          </a:xfrm>
          <a:prstGeom prst="rect">
            <a:avLst/>
          </a:prstGeom>
          <a:noFill/>
        </p:spPr>
        <p:txBody>
          <a:bodyPr wrap="none" rtlCol="0">
            <a:spAutoFit/>
          </a:bodyPr>
          <a:lstStyle/>
          <a:p>
            <a:pPr algn="ctr"/>
            <a:r>
              <a:rPr lang="en-US" dirty="0">
                <a:solidFill>
                  <a:schemeClr val="bg1"/>
                </a:solidFill>
              </a:rPr>
              <a:t>BANKING &amp; CURRENCY</a:t>
            </a:r>
          </a:p>
        </p:txBody>
      </p:sp>
      <p:sp>
        <p:nvSpPr>
          <p:cNvPr id="2" name="TextBox 1">
            <a:extLst>
              <a:ext uri="{FF2B5EF4-FFF2-40B4-BE49-F238E27FC236}">
                <a16:creationId xmlns:a16="http://schemas.microsoft.com/office/drawing/2014/main" id="{4F19B93E-3E0C-04E5-1E3C-D450D1A92B4F}"/>
              </a:ext>
            </a:extLst>
          </p:cNvPr>
          <p:cNvSpPr txBox="1"/>
          <p:nvPr/>
        </p:nvSpPr>
        <p:spPr>
          <a:xfrm>
            <a:off x="6955971" y="2400300"/>
            <a:ext cx="652743" cy="369332"/>
          </a:xfrm>
          <a:prstGeom prst="rect">
            <a:avLst/>
          </a:prstGeom>
          <a:noFill/>
        </p:spPr>
        <p:txBody>
          <a:bodyPr wrap="none" rtlCol="0">
            <a:spAutoFit/>
          </a:bodyPr>
          <a:lstStyle/>
          <a:p>
            <a:r>
              <a:rPr lang="en-US" dirty="0"/>
              <a:t>1245</a:t>
            </a:r>
          </a:p>
        </p:txBody>
      </p:sp>
      <p:graphicFrame>
        <p:nvGraphicFramePr>
          <p:cNvPr id="7" name="Table 6">
            <a:extLst>
              <a:ext uri="{FF2B5EF4-FFF2-40B4-BE49-F238E27FC236}">
                <a16:creationId xmlns:a16="http://schemas.microsoft.com/office/drawing/2014/main" id="{3CDBDB6C-BBD4-F015-C092-F7B565C963B5}"/>
              </a:ext>
            </a:extLst>
          </p:cNvPr>
          <p:cNvGraphicFramePr>
            <a:graphicFrameLocks noGrp="1"/>
          </p:cNvGraphicFramePr>
          <p:nvPr>
            <p:extLst>
              <p:ext uri="{D42A27DB-BD31-4B8C-83A1-F6EECF244321}">
                <p14:modId xmlns:p14="http://schemas.microsoft.com/office/powerpoint/2010/main" val="1144599249"/>
              </p:ext>
            </p:extLst>
          </p:nvPr>
        </p:nvGraphicFramePr>
        <p:xfrm>
          <a:off x="1129857" y="1705259"/>
          <a:ext cx="9932286" cy="4638040"/>
        </p:xfrm>
        <a:graphic>
          <a:graphicData uri="http://schemas.openxmlformats.org/drawingml/2006/table">
            <a:tbl>
              <a:tblPr firstRow="1" bandRow="1">
                <a:tableStyleId>{5C22544A-7EE6-4342-B048-85BDC9FD1C3A}</a:tableStyleId>
              </a:tblPr>
              <a:tblGrid>
                <a:gridCol w="9932286">
                  <a:extLst>
                    <a:ext uri="{9D8B030D-6E8A-4147-A177-3AD203B41FA5}">
                      <a16:colId xmlns:a16="http://schemas.microsoft.com/office/drawing/2014/main" val="20000"/>
                    </a:ext>
                  </a:extLst>
                </a:gridCol>
              </a:tblGrid>
              <a:tr h="370840">
                <a:tc>
                  <a:txBody>
                    <a:bodyPr/>
                    <a:lstStyle/>
                    <a:p>
                      <a:pPr algn="ctr"/>
                      <a:r>
                        <a:rPr lang="en-US" sz="1600" dirty="0">
                          <a:solidFill>
                            <a:schemeClr val="bg1"/>
                          </a:solidFill>
                        </a:rPr>
                        <a:t>BANKING BEFORE</a:t>
                      </a:r>
                      <a:r>
                        <a:rPr lang="en-US" sz="1600" baseline="0" dirty="0">
                          <a:solidFill>
                            <a:schemeClr val="bg1"/>
                          </a:solidFill>
                        </a:rPr>
                        <a:t> CENTRAL BANKING SYSTEM</a:t>
                      </a:r>
                      <a:endParaRPr lang="en-US" sz="1600" dirty="0">
                        <a:solidFill>
                          <a:schemeClr val="bg1"/>
                        </a:solidFill>
                      </a:endParaRPr>
                    </a:p>
                  </a:txBody>
                  <a:tcPr>
                    <a:solidFill>
                      <a:schemeClr val="tx1"/>
                    </a:solidFill>
                  </a:tcPr>
                </a:tc>
                <a:extLst>
                  <a:ext uri="{0D108BD9-81ED-4DB2-BD59-A6C34878D82A}">
                    <a16:rowId xmlns:a16="http://schemas.microsoft.com/office/drawing/2014/main" val="10000"/>
                  </a:ext>
                </a:extLst>
              </a:tr>
              <a:tr h="185420">
                <a:tc>
                  <a:txBody>
                    <a:bodyPr/>
                    <a:lstStyle/>
                    <a:p>
                      <a:pPr marL="285750" indent="-285750">
                        <a:buFont typeface="Wingdings" pitchFamily="2" charset="2"/>
                        <a:buChar char="Ø"/>
                      </a:pPr>
                      <a:r>
                        <a:rPr lang="en-US" sz="1600" b="1" dirty="0">
                          <a:solidFill>
                            <a:schemeClr val="bg1"/>
                          </a:solidFill>
                        </a:rPr>
                        <a:t>According to Josephus, a Jewish historian, in the book called Antiquity of the Jews, he wrote that a family by the name of Bacharach financed and founded the Sanhedrin placing a two-house chamber in place to oversee the Roman Empire called the House and the Senate made up of Sadducees and Pharisees. </a:t>
                      </a:r>
                    </a:p>
                  </a:txBody>
                  <a:tcPr>
                    <a:solidFill>
                      <a:schemeClr val="tx1"/>
                    </a:solidFill>
                  </a:tcPr>
                </a:tc>
                <a:extLst>
                  <a:ext uri="{0D108BD9-81ED-4DB2-BD59-A6C34878D82A}">
                    <a16:rowId xmlns:a16="http://schemas.microsoft.com/office/drawing/2014/main" val="10001"/>
                  </a:ext>
                </a:extLst>
              </a:tr>
              <a:tr h="185420">
                <a:tc>
                  <a:txBody>
                    <a:bodyPr/>
                    <a:lstStyle/>
                    <a:p>
                      <a:pPr marL="285750" indent="-285750">
                        <a:buFont typeface="Wingdings" pitchFamily="2" charset="2"/>
                        <a:buChar char="Ø"/>
                      </a:pPr>
                      <a:r>
                        <a:rPr lang="en-US" sz="1600" b="1" dirty="0">
                          <a:solidFill>
                            <a:schemeClr val="bg1"/>
                          </a:solidFill>
                        </a:rPr>
                        <a:t>By the 300s B.C., the money changers had taken most financial activities out of the temples.</a:t>
                      </a:r>
                    </a:p>
                  </a:txBody>
                  <a:tcPr>
                    <a:solidFill>
                      <a:schemeClr val="tx1"/>
                    </a:solidFill>
                  </a:tcPr>
                </a:tc>
                <a:extLst>
                  <a:ext uri="{0D108BD9-81ED-4DB2-BD59-A6C34878D82A}">
                    <a16:rowId xmlns:a16="http://schemas.microsoft.com/office/drawing/2014/main" val="37184834"/>
                  </a:ext>
                </a:extLst>
              </a:tr>
              <a:tr h="691049">
                <a:tc>
                  <a:txBody>
                    <a:bodyPr/>
                    <a:lstStyle/>
                    <a:p>
                      <a:pPr marL="285750" indent="-285750">
                        <a:buFont typeface="Wingdings" pitchFamily="2" charset="2"/>
                        <a:buChar char="Ø"/>
                      </a:pPr>
                      <a:r>
                        <a:rPr lang="en-US" sz="1600" b="1" dirty="0">
                          <a:solidFill>
                            <a:schemeClr val="bg1"/>
                          </a:solidFill>
                        </a:rPr>
                        <a:t>During the Hellenistic* period, some Greek cities created public banks to conduct the financial business of the city. One of the most significant developments during this period was the creation of a large public banking system in Egypt under the Ptolemaic dynasty*. The most highly organized banking system in ancient times, it included a central bank in the city of Alexandria, a network of royal banks throughout Egypt, provincial* banks in important Egyptian cities, and branch banks in small cities and towns. This system employed thousands of people and carried out almost all the banking activities in Egypt. Its most important responsibilities included collecting tax revenues for the kingdom and supplying money for the monarchy’s expenses.</a:t>
                      </a:r>
                    </a:p>
                  </a:txBody>
                  <a:tcPr>
                    <a:solidFill>
                      <a:schemeClr val="tx1"/>
                    </a:solidFill>
                  </a:tcPr>
                </a:tc>
                <a:extLst>
                  <a:ext uri="{0D108BD9-81ED-4DB2-BD59-A6C34878D82A}">
                    <a16:rowId xmlns:a16="http://schemas.microsoft.com/office/drawing/2014/main" val="10002"/>
                  </a:ext>
                </a:extLst>
              </a:tr>
              <a:tr h="0">
                <a:tc>
                  <a:txBody>
                    <a:bodyPr/>
                    <a:lstStyle/>
                    <a:p>
                      <a:pPr marL="285750" indent="-285750">
                        <a:buFont typeface="Wingdings" pitchFamily="2" charset="2"/>
                        <a:buChar char="Ø"/>
                      </a:pPr>
                      <a:r>
                        <a:rPr lang="en-US" sz="1600" b="1" dirty="0">
                          <a:solidFill>
                            <a:schemeClr val="bg1"/>
                          </a:solidFill>
                        </a:rPr>
                        <a:t>As the Roman empire expanded, the owners of large estates handled most local banking activities. As a result, banks remained small. During the A.D. 200s, however, the Roman imperial* government took over some banking within the empire and created a more organized banking system. Over time, the government passed laws to regulate the banking system, and some of these laws influenced banking during the Middle Ages and afterward.</a:t>
                      </a:r>
                    </a:p>
                  </a:txBody>
                  <a:tcPr>
                    <a:solidFill>
                      <a:schemeClr val="tx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14440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4295</TotalTime>
  <Words>10630</Words>
  <Application>Microsoft Office PowerPoint</Application>
  <PresentationFormat>Widescreen</PresentationFormat>
  <Paragraphs>611</Paragraphs>
  <Slides>76</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Calibri Light</vt:lpstr>
      <vt:lpstr>Wingdings</vt:lpstr>
      <vt:lpstr>Office Theme</vt:lpstr>
      <vt:lpstr>God Is Government Isaiah 33:22</vt:lpstr>
      <vt:lpstr>Collapse of the World Financial System The Convergence of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Government Isaiah 33:22</dc:title>
  <dc:creator>Jim Pugh</dc:creator>
  <cp:lastModifiedBy>Jim Pugh</cp:lastModifiedBy>
  <cp:revision>1</cp:revision>
  <dcterms:created xsi:type="dcterms:W3CDTF">2023-03-20T21:48:04Z</dcterms:created>
  <dcterms:modified xsi:type="dcterms:W3CDTF">2023-03-23T21:23:15Z</dcterms:modified>
</cp:coreProperties>
</file>